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75d8cb5f82554d85" /><Relationship Type="http://schemas.openxmlformats.org/officeDocument/2006/relationships/extended-properties" Target="/docProps/app.xml" Id="R88620123f7bc4dc1" /><Relationship Type="http://schemas.openxmlformats.org/officeDocument/2006/relationships/officeDocument" Target="/ppt/presentation.xml" Id="R66bd823eabf9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aed374a954632"/>
  </p:sldMasterIdLst>
  <p:notesMasterIdLst>
    <p:notesMasterId xmlns:r="http://schemas.openxmlformats.org/officeDocument/2006/relationships" r:id="R9f698c74cbbb408d"/>
  </p:notesMasterIdLst>
  <p:sldIdLst>
    <p:sldId xmlns:r="http://schemas.openxmlformats.org/officeDocument/2006/relationships" id="256" r:id="R6dfa961e1beb43e3"/>
    <p:sldId xmlns:r="http://schemas.openxmlformats.org/officeDocument/2006/relationships" id="257" r:id="R83f8bb236aea434b"/>
    <p:sldId xmlns:r="http://schemas.openxmlformats.org/officeDocument/2006/relationships" id="258" r:id="Rd217f83662aa4e79"/>
    <p:sldId xmlns:r="http://schemas.openxmlformats.org/officeDocument/2006/relationships" id="259" r:id="Rbabfd851960b497a"/>
    <p:sldId xmlns:r="http://schemas.openxmlformats.org/officeDocument/2006/relationships" id="260" r:id="Rf27daede5def4c74"/>
    <p:sldId xmlns:r="http://schemas.openxmlformats.org/officeDocument/2006/relationships" id="261" r:id="R043217b281a44809"/>
    <p:sldId xmlns:r="http://schemas.openxmlformats.org/officeDocument/2006/relationships" id="262" r:id="R0cab5760bde94380"/>
    <p:sldId xmlns:r="http://schemas.openxmlformats.org/officeDocument/2006/relationships" id="263" r:id="Rf7c746855b594037"/>
    <p:sldId xmlns:r="http://schemas.openxmlformats.org/officeDocument/2006/relationships" id="264" r:id="Rc57fb749bfd74c1a"/>
    <p:sldId xmlns:r="http://schemas.openxmlformats.org/officeDocument/2006/relationships" id="265" r:id="R2f1487115c8c4bdf"/>
    <p:sldId xmlns:r="http://schemas.openxmlformats.org/officeDocument/2006/relationships" id="266" r:id="Rf9bacb2dfbab4602"/>
    <p:sldId xmlns:r="http://schemas.openxmlformats.org/officeDocument/2006/relationships" id="267" r:id="Redd979f2984f46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9d95ababf8d4cf5" /><Relationship Type="http://schemas.openxmlformats.org/officeDocument/2006/relationships/slideMaster" Target="/ppt/slideMasters/slideMaster1.xml" Id="R09baed374a954632" /><Relationship Type="http://schemas.openxmlformats.org/officeDocument/2006/relationships/notesMaster" Target="/ppt/notesMasters/notesMaster1.xml" Id="R9f698c74cbbb408d" /><Relationship Type="http://schemas.openxmlformats.org/officeDocument/2006/relationships/presProps" Target="/ppt/presProps.xml" Id="Rc4767d9d06cf4d7b" /><Relationship Type="http://schemas.openxmlformats.org/officeDocument/2006/relationships/tableStyles" Target="/ppt/tableStyles.xml" Id="Rcb6dc3a3aed14601" /><Relationship Type="http://schemas.openxmlformats.org/officeDocument/2006/relationships/slide" Target="/ppt/slides/slide1.xml" Id="R6dfa961e1beb43e3" /><Relationship Type="http://schemas.openxmlformats.org/officeDocument/2006/relationships/slide" Target="/ppt/slides/slide2.xml" Id="R83f8bb236aea434b" /><Relationship Type="http://schemas.openxmlformats.org/officeDocument/2006/relationships/slide" Target="/ppt/slides/slide3.xml" Id="Rd217f83662aa4e79" /><Relationship Type="http://schemas.openxmlformats.org/officeDocument/2006/relationships/slide" Target="/ppt/slides/slide4.xml" Id="Rbabfd851960b497a" /><Relationship Type="http://schemas.openxmlformats.org/officeDocument/2006/relationships/slide" Target="/ppt/slides/slide5.xml" Id="Rf27daede5def4c74" /><Relationship Type="http://schemas.openxmlformats.org/officeDocument/2006/relationships/slide" Target="/ppt/slides/slide6.xml" Id="R043217b281a44809" /><Relationship Type="http://schemas.openxmlformats.org/officeDocument/2006/relationships/slide" Target="/ppt/slides/slide7.xml" Id="R0cab5760bde94380" /><Relationship Type="http://schemas.openxmlformats.org/officeDocument/2006/relationships/slide" Target="/ppt/slides/slide8.xml" Id="Rf7c746855b594037" /><Relationship Type="http://schemas.openxmlformats.org/officeDocument/2006/relationships/slide" Target="/ppt/slides/slide9.xml" Id="Rc57fb749bfd74c1a" /><Relationship Type="http://schemas.openxmlformats.org/officeDocument/2006/relationships/slide" Target="/ppt/slides/slide10.xml" Id="R2f1487115c8c4bdf" /><Relationship Type="http://schemas.openxmlformats.org/officeDocument/2006/relationships/slide" Target="/ppt/slides/slide11.xml" Id="Rf9bacb2dfbab4602" /><Relationship Type="http://schemas.openxmlformats.org/officeDocument/2006/relationships/slide" Target="/ppt/slides/slide12.xml" Id="Redd979f2984f46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6b16beb41db44e2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d712911c81244e4" /><Relationship Type="http://schemas.openxmlformats.org/officeDocument/2006/relationships/notesMaster" Target="/ppt/notesMasters/notesMaster1.xml" Id="Rc51465245d754247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2320badcc4484f68" /><Relationship Type="http://schemas.openxmlformats.org/officeDocument/2006/relationships/notesMaster" Target="/ppt/notesMasters/notesMaster1.xml" Id="R2befbc12f41e4a92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b2aeab5a7b2d4cad" /><Relationship Type="http://schemas.openxmlformats.org/officeDocument/2006/relationships/notesMaster" Target="/ppt/notesMasters/notesMaster1.xml" Id="R92f8a2637baa4515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5bd2e4144bb47f2" /><Relationship Type="http://schemas.openxmlformats.org/officeDocument/2006/relationships/notesMaster" Target="/ppt/notesMasters/notesMaster1.xml" Id="R1c01c4c94d1a4b9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e3288dbb38943bf" /><Relationship Type="http://schemas.openxmlformats.org/officeDocument/2006/relationships/notesMaster" Target="/ppt/notesMasters/notesMaster1.xml" Id="R51053c20366e4dd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372fe720bea4d5e" /><Relationship Type="http://schemas.openxmlformats.org/officeDocument/2006/relationships/notesMaster" Target="/ppt/notesMasters/notesMaster1.xml" Id="R2b4f0d1aee6143d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e0f0dc0271749aa" /><Relationship Type="http://schemas.openxmlformats.org/officeDocument/2006/relationships/notesMaster" Target="/ppt/notesMasters/notesMaster1.xml" Id="R349bcb537dce4e7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bec1e05668c4c18" /><Relationship Type="http://schemas.openxmlformats.org/officeDocument/2006/relationships/notesMaster" Target="/ppt/notesMasters/notesMaster1.xml" Id="R1ca4106de3324a02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fa9a3f5178e4649" /><Relationship Type="http://schemas.openxmlformats.org/officeDocument/2006/relationships/notesMaster" Target="/ppt/notesMasters/notesMaster1.xml" Id="R5d7b4ecb469a478f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02e8d3b63ead4442" /><Relationship Type="http://schemas.openxmlformats.org/officeDocument/2006/relationships/notesMaster" Target="/ppt/notesMasters/notesMaster1.xml" Id="R94d0680a31aa42e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790b288189d64bc3" /><Relationship Type="http://schemas.openxmlformats.org/officeDocument/2006/relationships/notesMaster" Target="/ppt/notesMasters/notesMaster1.xml" Id="R9086b7efdbd0445f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62106a17f274e81" /><Relationship Type="http://schemas.openxmlformats.org/officeDocument/2006/relationships/notesMaster" Target="/ppt/notesMasters/notesMaster1.xml" Id="R22127d0649a444e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82fe0b7f04879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fe90c9871bf4441f" /><Relationship Type="http://schemas.openxmlformats.org/officeDocument/2006/relationships/slideLayout" Target="/ppt/slideLayouts/slideLayout1.xml" Id="Rb33a1d865083424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3a1d865083424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c193c05a441b1" /><Relationship Type="http://schemas.openxmlformats.org/officeDocument/2006/relationships/notesSlide" Target="/ppt/notesSlides/notesSlide1.xml" Id="R353bd13f34834e1f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50c91500045ac" /><Relationship Type="http://schemas.openxmlformats.org/officeDocument/2006/relationships/notesSlide" Target="/ppt/notesSlides/notesSlide10.xml" Id="Re043a30cdb05497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3d0b34884120" /><Relationship Type="http://schemas.openxmlformats.org/officeDocument/2006/relationships/notesSlide" Target="/ppt/notesSlides/notesSlide11.xml" Id="R6d654286b30345a7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b0c751ed24c19" /><Relationship Type="http://schemas.openxmlformats.org/officeDocument/2006/relationships/notesSlide" Target="/ppt/notesSlides/notesSlide12.xml" Id="Rd0f8aa16383045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5192dde14184" /><Relationship Type="http://schemas.openxmlformats.org/officeDocument/2006/relationships/notesSlide" Target="/ppt/notesSlides/notesSlide2.xml" Id="Rd41f71fe39d045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66b32cd3c4fa5" /><Relationship Type="http://schemas.openxmlformats.org/officeDocument/2006/relationships/notesSlide" Target="/ppt/notesSlides/notesSlide3.xml" Id="R3fb02dbb5989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f2d7221d94c70" /><Relationship Type="http://schemas.openxmlformats.org/officeDocument/2006/relationships/notesSlide" Target="/ppt/notesSlides/notesSlide4.xml" Id="Re08316751e8a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bd93433c486c" /><Relationship Type="http://schemas.openxmlformats.org/officeDocument/2006/relationships/notesSlide" Target="/ppt/notesSlides/notesSlide5.xml" Id="Rf480d544b439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00bc19a39425f" /><Relationship Type="http://schemas.openxmlformats.org/officeDocument/2006/relationships/notesSlide" Target="/ppt/notesSlides/notesSlide6.xml" Id="Rf4b8658d87644a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f4d2935b54b65" /><Relationship Type="http://schemas.openxmlformats.org/officeDocument/2006/relationships/notesSlide" Target="/ppt/notesSlides/notesSlide7.xml" Id="Rc95cd92474074bed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922d1a6014455" /><Relationship Type="http://schemas.openxmlformats.org/officeDocument/2006/relationships/notesSlide" Target="/ppt/notesSlides/notesSlide8.xml" Id="R0e00d62f7a22420d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a85bab8b84247" /><Relationship Type="http://schemas.openxmlformats.org/officeDocument/2006/relationships/notesSlide" Target="/ppt/notesSlides/notesSlide9.xml" Id="Rde30f30903be456c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32813C5-85F2-4541-B564-F196C67A5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90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C9DF1D-639D-48A3-A6BD-065FBC510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38200"/>
            <a:ext cx="2000250" cy="304800"/>
          </a:xfrm>
          <a:prstGeom xmlns:a="http://schemas.openxmlformats.org/drawingml/2006/main" prst="roundRect">
            <a:avLst>
              <a:gd name="adj" fmla="val 25000"/>
            </a:avLst>
          </a:prstGeom>
          <a:solidFill xmlns:a="http://schemas.openxmlformats.org/drawingml/2006/main">
            <a:srgbClr val="E7F4EE"/>
          </a:solidFill>
          <a:ln xmlns:a="http://schemas.openxmlformats.org/drawingml/2006/main" w="9525">
            <a:solidFill>
              <a:srgbClr val="E7F4E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79E0FCC-4D0B-497C-B91D-0D36B8DBD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17716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PLATFORM GOVERNANCE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E81C312-E54E-42AF-994A-C2194219B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62100"/>
            <a:ext cx="7239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5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45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AI 自动发帖治理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BCB1F80-D238-49EB-8800-F9DDC5804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05050"/>
            <a:ext cx="81915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与合规 Loop Engineering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937FE31-F60E-478C-8577-C26DD4975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295650"/>
            <a:ext cx="809625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7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7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平台封的不是 AI，而是无人负责的自动化：托管发布、批量矩阵、机器人互动、低质/虚假内容。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B3A4333-458D-4072-AB42-8117BE572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305300"/>
            <a:ext cx="333375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>
            <a:solidFill>
              <a:srgbClr val="147A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CB1E5EB-A6E2-4FFB-92D0-8581B97814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81550"/>
            <a:ext cx="4953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127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Yao · NexAgent · 2026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7FA63D-A7E1-4DBE-80C2-AA2B1D358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4875" y="857250"/>
            <a:ext cx="2857500" cy="4305300"/>
          </a:xfrm>
          <a:prstGeom xmlns:a="http://schemas.openxmlformats.org/drawingml/2006/main" prst="roundRect">
            <a:avLst>
              <a:gd name="adj" fmla="val 2667"/>
            </a:avLst>
          </a:prstGeom>
          <a:solidFill xmlns:a="http://schemas.openxmlformats.org/drawingml/2006/main">
            <a:srgbClr val="17202A"/>
          </a:solidFill>
          <a:ln xmlns:a="http://schemas.openxmlformats.org/drawingml/2006/main" w="9525">
            <a:solidFill>
              <a:srgbClr val="17202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AF47471-3716-4F46-849F-F1AAAB079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1219200"/>
            <a:ext cx="2095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24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SAFE LOOP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6E35A8D-794E-4FF9-84B6-33BCD5634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1924050"/>
            <a:ext cx="19812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25303B"/>
          </a:solidFill>
          <a:ln xmlns:a="http://schemas.openxmlformats.org/drawingml/2006/main" w="9525">
            <a:solidFill>
              <a:srgbClr val="25303B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6C0A7F-7F42-40C7-9152-6F74941AA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009775"/>
            <a:ext cx="16383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AI · 生成草稿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8A09DF-A27F-4912-81CB-BA470324C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77550" y="2219325"/>
            <a:ext cx="2857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313A02-F995-4C95-821F-09D0D9049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457450"/>
            <a:ext cx="19812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25303B"/>
          </a:solidFill>
          <a:ln xmlns:a="http://schemas.openxmlformats.org/drawingml/2006/main" w="9525">
            <a:solidFill>
              <a:srgbClr val="25303B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EF0F6B0-E49C-4A42-B25B-27A73357C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543175"/>
            <a:ext cx="16383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AI · 检查风险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E0760AB-E570-4795-8ACA-A9BF7891C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77550" y="2752725"/>
            <a:ext cx="2857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17F090E-84E6-40FC-86D5-9A5C59CA7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990850"/>
            <a:ext cx="19812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508E8C0-1BB5-45C7-8C8F-944DD4A5B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076575"/>
            <a:ext cx="16383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人 · 审核确认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5EAC7FE-865E-4CDC-9D52-F82536C5F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77550" y="3286125"/>
            <a:ext cx="2857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4640704-9FA0-4167-B216-E235191BD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524250"/>
            <a:ext cx="19812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BF621C9-4FF1-44BD-B4F3-66851C1BE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609975"/>
            <a:ext cx="16383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人 · 点击发布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086D212-6AA1-40AB-9261-8E2782B31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77550" y="3819525"/>
            <a:ext cx="28575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CBD5E1"/>
                </a:solidFill>
                <a:latin typeface="PingFang SC"/>
                <a:ea typeface="PingFang SC"/>
                <a:cs typeface="PingFang SC"/>
              </a:rPr>
              <a:t>↓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6A77EFD-033D-4CC0-9361-D4FEF4F7C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4057650"/>
            <a:ext cx="198120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25303B"/>
          </a:solidFill>
          <a:ln xmlns:a="http://schemas.openxmlformats.org/drawingml/2006/main" w="9525">
            <a:solidFill>
              <a:srgbClr val="25303B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C2A696C-10D0-49C8-9F46-5293A9E33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143375"/>
            <a:ext cx="16383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AI · 复盘优化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39A057C-2D47-435D-B647-D0A8644F2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4762500"/>
            <a:ext cx="19812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8538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1">
                <a:solidFill>
                  <a:srgbClr val="EAF0F2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EAF0F2"/>
                </a:solidFill>
                <a:latin typeface="PingFang SC"/>
                <a:ea typeface="PingFang SC"/>
                <a:cs typeface="PingFang SC"/>
              </a:rPr>
              <a:t>自动化生产</a:t>
            </a:r>
          </a:p>
          <a:p xmlns:a="http://schemas.openxmlformats.org/drawingml/2006/main">
            <a:pPr algn="ctr">
              <a:lnSpc>
                <a:spcPct val="112000"/>
              </a:lnSpc>
              <a:buNone/>
              <a:defRPr sz="1350" b="1">
                <a:solidFill>
                  <a:srgbClr val="EAF0F2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EAF0F2"/>
                </a:solidFill>
                <a:latin typeface="PingFang SC"/>
                <a:ea typeface="PingFang SC"/>
                <a:cs typeface="PingFang SC"/>
              </a:rPr>
              <a:t>真人发布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52F45CD-6B5B-4D05-AF61-AA83C21EE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3A304F2-C181-4018-8619-ED7DFDA83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B571931-947F-48BE-9E02-B75BFD44C0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C91D6D8-06A4-407A-9935-DB1454309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33915591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FBB052B-2A9C-4090-BD3C-3783AEC18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C549366-9503-4112-BABC-97C8258B6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0690A60-05F4-491B-AE53-AC858E557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E26482A-8D90-46FA-8C70-514FB9F9A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10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BA5EBCE-32CD-4CFC-9F35-1FE021FD3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场景 3：自有阵地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63DC11D-C28E-4824-B24E-5F6FD2C548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14400"/>
            <a:ext cx="6286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把工程精力放在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4B70DE4-009A-49EB-9A6B-9946FDEEC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6667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自己能控的地盘。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DE69CFF-19EC-4B65-84EE-B67234870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71750"/>
            <a:ext cx="4876800" cy="1028700"/>
          </a:xfrm>
          <a:prstGeom xmlns:a="http://schemas.openxmlformats.org/drawingml/2006/main" prst="roundRect">
            <a:avLst>
              <a:gd name="adj" fmla="val 740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1DC7CD0-BEFB-4146-9B63-FA93808CB6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817E661-9B4E-450A-959F-2846F86D2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781300"/>
            <a:ext cx="40386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网站 / Blog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A6C3BCD-5370-4794-A8AF-9D4B00E43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00400"/>
            <a:ext cx="44958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可自动生成草稿、构建页面、更新下载、做 SEO/GEO。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F7E83D8-6FD0-4B7E-96EB-281E7A5B3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2571750"/>
            <a:ext cx="4876800" cy="1028700"/>
          </a:xfrm>
          <a:prstGeom xmlns:a="http://schemas.openxmlformats.org/drawingml/2006/main" prst="roundRect">
            <a:avLst>
              <a:gd name="adj" fmla="val 740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892481A-386C-4355-B981-B52953EBA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F4939E6-EB35-437F-A609-CC517333E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2781300"/>
            <a:ext cx="40386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邮件 / CRM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5EF306E-C8BA-4D9D-9F73-4CFE0E7D4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00400"/>
            <a:ext cx="44958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可自动分群、生成跟进内容，但要有退订和隐私合规。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C063A43-00E3-4D4B-93B8-71CB104F6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24300"/>
            <a:ext cx="4876800" cy="1028700"/>
          </a:xfrm>
          <a:prstGeom xmlns:a="http://schemas.openxmlformats.org/drawingml/2006/main" prst="roundRect">
            <a:avLst>
              <a:gd name="adj" fmla="val 740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713D625-D72B-4216-A071-30B8DB994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1338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5D97C0B-7C05-495A-BE5E-C1AD0CB05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133850"/>
            <a:ext cx="40386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课程资料库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13AD016-912A-4074-968B-392FF1483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552950"/>
            <a:ext cx="44958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可自动整理 PPT、PDF、讲稿、案例包与版本记录。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ECC22E5-793F-4848-8631-C53056DFA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924300"/>
            <a:ext cx="4876800" cy="1028700"/>
          </a:xfrm>
          <a:prstGeom xmlns:a="http://schemas.openxmlformats.org/drawingml/2006/main" prst="roundRect">
            <a:avLst>
              <a:gd name="adj" fmla="val 740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E54368E-AF9F-4E06-AED7-582B2B1F1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1338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1F3D54C-FAED-4651-BE77-686B108EE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4133850"/>
            <a:ext cx="40386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微信群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D6772AB-9D70-48A5-908B-E86306B45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552950"/>
            <a:ext cx="44958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适合人工发布摘要和链接，不适合机器人群发骚扰。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C91988-14BA-40FF-93E7-15F4F19AA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600700"/>
            <a:ext cx="8763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1200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平台账号是租来的流量，自有阵地才适合做更完整的自动化闭环。</a:t>
            </a:r>
          </a:p>
        </p:txBody>
      </p:sp>
    </p:spTree>
    <p:extLst>
      <p:ext uri="{BB962C8B-B14F-4D97-AF65-F5344CB8AC3E}">
        <p14:creationId xmlns:p14="http://schemas.microsoft.com/office/powerpoint/2010/main" val="180455296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89927F-0EFD-465A-88E1-A3D9EECD6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646AA39-89E9-4049-AAF3-4B87BD59F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4243BC1-A86C-4AFC-8C9C-ABF097ED4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9C78474-E8BA-467C-AA43-89CCEB912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11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D6D4DCE-51A7-421F-B467-F0C13E229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可复制模板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969FF3-3259-4B7B-BAE3-6846226FF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14400"/>
            <a:ext cx="6096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发布前 Checklist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5A9567B-33E9-400C-A287-EA2C4CDC6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383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1B9F89B-A125-40F2-B9BF-E29866E1C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05025"/>
            <a:ext cx="266700" cy="114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✓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392793-E265-44D3-9BCB-1CF575A6C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047875"/>
            <a:ext cx="895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事实是否有来源？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B307EB-600E-4BA6-98C5-631EBB8E2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717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1DA065-B9F2-4DDB-9DE3-489428BF0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638425"/>
            <a:ext cx="266700" cy="114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✓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783641C-659B-49D2-8AE4-6C20444A6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81275"/>
            <a:ext cx="895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是否有 AI 生成合成内容需要标识？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C23C72A-65F1-4A7E-AEB0-EED91D945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1051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D95C2C-DFB0-49D8-9E13-EABDCD0C7A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171825"/>
            <a:ext cx="266700" cy="114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✓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EC68542-9AF0-45FD-8F45-225F8367F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14675"/>
            <a:ext cx="895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是否含绝对化用语、疗效承诺或虚假体验？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67C3CC1-BD60-4DBB-B70C-62EFB38C4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6385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F0ADA26-1A5B-42FB-B3A8-E849FE39A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705225"/>
            <a:ext cx="266700" cy="114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✓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6E4AAA-3A85-4BC4-BE11-724586FEA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648075"/>
            <a:ext cx="895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是否由真人完成最终编辑和发布？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63871FD-48C9-43DE-B8EE-AA5C90994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1719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9CA8EEC-CCA6-4D63-8E8A-23308AA02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238625"/>
            <a:ext cx="266700" cy="114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✓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2C421DA-1EFC-4D86-8866-460C4F238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181475"/>
            <a:ext cx="895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是否存在自动评论、私信、刷量或矩阵托管？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0F8579C-CB90-46AC-A797-E23924D26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053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3A8C6A-1B6B-4ACC-BC74-690B0AD2B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72025"/>
            <a:ext cx="266700" cy="114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✓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5998306-16B0-4CB7-AF12-14D2BD185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714875"/>
            <a:ext cx="8953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是否适合放到自有阵地而不是平台账号？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78E8445-A297-4907-A39B-1DA25AAFA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914400"/>
            <a:ext cx="2667000" cy="742950"/>
          </a:xfrm>
          <a:prstGeom xmlns:a="http://schemas.openxmlformats.org/drawingml/2006/main" prst="roundRect">
            <a:avLst>
              <a:gd name="adj" fmla="val 10256"/>
            </a:avLst>
          </a:prstGeom>
          <a:solidFill xmlns:a="http://schemas.openxmlformats.org/drawingml/2006/main">
            <a:srgbClr val="17202A"/>
          </a:solidFill>
          <a:ln xmlns:a="http://schemas.openxmlformats.org/drawingml/2006/main" w="9525">
            <a:solidFill>
              <a:srgbClr val="17202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3C7E94A-FD1A-4107-9CB4-5BCB3B0A2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1123950"/>
            <a:ext cx="1714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3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全部通过</a:t>
            </a:r>
          </a:p>
          <a:p xmlns:a="http://schemas.openxmlformats.org/drawingml/2006/main">
            <a:pPr algn="ctr">
              <a:lnSpc>
                <a:spcPct val="112000"/>
              </a:lnSpc>
              <a:buNone/>
              <a:defRPr sz="135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再进入发布</a:t>
            </a:r>
          </a:p>
        </p:txBody>
      </p:sp>
    </p:spTree>
    <p:extLst>
      <p:ext uri="{BB962C8B-B14F-4D97-AF65-F5344CB8AC3E}">
        <p14:creationId xmlns:p14="http://schemas.microsoft.com/office/powerpoint/2010/main" val="2017878085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D9E1F7-3FF2-4A9E-8D22-721E38512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B234F70-11B0-4AF7-A365-8BAE42089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AC072B6-1F8D-422E-B6C2-6DAD35CCF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BA095F9-739A-4576-8ABE-9CAAEE368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12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DB6110E-3DCB-46D1-BE0C-4DF96D7C0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结论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3F6541-F35A-4C28-AE33-3BBAFA25E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219200"/>
            <a:ext cx="59055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35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435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自动化生产，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2503444-351F-4936-BEF2-56E651663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38350"/>
            <a:ext cx="5334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45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45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真人发布。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12D5C41-5693-4564-B4B0-1CF1F7DE37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143250"/>
            <a:ext cx="7810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8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8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合规的 Loop Engineering 不追求绕过平台，而是让 AI 把内容、检查、资料和复盘做到位；让人保留判断、发布和互动责任。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0E16EA8-1D32-4B9C-9FBC-30FA5B03B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610100"/>
            <a:ext cx="7810500" cy="6096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E7F4EE"/>
          </a:solidFill>
          <a:ln xmlns:a="http://schemas.openxmlformats.org/drawingml/2006/main" w="9525">
            <a:solidFill>
              <a:srgbClr val="E7F4EE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C4E733-6CBE-4576-8A9A-28936C463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19650"/>
            <a:ext cx="72771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不要让系统伪装成你。让系统帮助你做出更真实、更稳定、更可审计的内容。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79267EA-342F-45B7-9690-0FEDBDF9B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143000"/>
            <a:ext cx="2095500" cy="295275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17202A"/>
          </a:solidFill>
          <a:ln xmlns:a="http://schemas.openxmlformats.org/drawingml/2006/main" w="9525">
            <a:solidFill>
              <a:srgbClr val="17202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EDA1AC1-76CE-4DF6-9ACC-A55D7FCFA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190750"/>
            <a:ext cx="1143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6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36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324383745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7E721CB-A7EE-4CA7-8A11-8A99D15F0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E9FBD75-B84C-4D40-968E-DB36E9894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488CA94-1435-473F-8D2A-088FCC408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F54220D-544C-4B5F-B3EB-43D9DA3E4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02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16C0F9-4852-46AA-970E-B07CC2900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先拆开一个被混淆的问题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D58A650-A345-44AD-8E14-E4734B18F8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7239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“用 AI”不是一个风险。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B26E73-79B3-45A8-8F51-7FF099435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524000"/>
            <a:ext cx="7429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风险来自三件事叠加。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E127142-ED8B-436C-B553-504B56918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90800"/>
            <a:ext cx="3219450" cy="1847850"/>
          </a:xfrm>
          <a:prstGeom xmlns:a="http://schemas.openxmlformats.org/drawingml/2006/main" prst="roundRect">
            <a:avLst>
              <a:gd name="adj" fmla="val 41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5E75DD-F076-48B3-B841-5E0551D8B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90800"/>
            <a:ext cx="76200" cy="1847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BE59FFD-CF67-4753-A41A-262C5B500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00350"/>
            <a:ext cx="276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1. AI 辅助创作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B947A23-4077-4C84-80F0-576E05709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19450"/>
            <a:ext cx="2724150" cy="1085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选题、研究、初稿、标题、图片、排版、复盘。多数平台并不简单禁止。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110459E-927D-4538-9954-E0E8FCA49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590800"/>
            <a:ext cx="3219450" cy="1847850"/>
          </a:xfrm>
          <a:prstGeom xmlns:a="http://schemas.openxmlformats.org/drawingml/2006/main" prst="roundRect">
            <a:avLst>
              <a:gd name="adj" fmla="val 41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9B98A77-0B5F-423E-AFD4-832822DC08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590800"/>
            <a:ext cx="76200" cy="1847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15A988-4E7D-4F06-B92B-30ABE2918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2800350"/>
            <a:ext cx="276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2. 自动化托管发布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8070047-FE4E-4FBC-8CFB-FE8F892FE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219450"/>
            <a:ext cx="2724150" cy="1085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脚本、接口、浏览器自动化替代真人登录、点击发布、评论私信。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9823FE-F091-4071-B0DA-C3789E31F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2590800"/>
            <a:ext cx="3219450" cy="1847850"/>
          </a:xfrm>
          <a:prstGeom xmlns:a="http://schemas.openxmlformats.org/drawingml/2006/main" prst="roundRect">
            <a:avLst>
              <a:gd name="adj" fmla="val 41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6D7D74F-5D42-4C68-8067-19CAE52875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2590800"/>
            <a:ext cx="76200" cy="1847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C9AF99E-649F-4B87-BE28-7FA90D206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2800350"/>
            <a:ext cx="276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3. 低质/未标注内容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4249D10-408F-44E9-B12A-4973F2758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3219450"/>
            <a:ext cx="2724150" cy="1085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同质化、虚假、洗稿、侵权、深度合成未标识、无真实体验。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F29711A-4D0C-4F47-9E75-C37A1F063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67300"/>
            <a:ext cx="11087100" cy="5334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E7F4EE"/>
          </a:solidFill>
          <a:ln xmlns:a="http://schemas.openxmlformats.org/drawingml/2006/main" w="9525">
            <a:solidFill>
              <a:srgbClr val="E7F4E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F84EF3B-2B4C-47DF-A4E0-FB4C58BD1D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238750"/>
            <a:ext cx="10629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课程结论：AI 可以进入后台生产；发布责任、事实责任和互动责任不能外包给无人系统。</a:t>
            </a:r>
          </a:p>
        </p:txBody>
      </p:sp>
    </p:spTree>
    <p:extLst>
      <p:ext uri="{BB962C8B-B14F-4D97-AF65-F5344CB8AC3E}">
        <p14:creationId xmlns:p14="http://schemas.microsoft.com/office/powerpoint/2010/main" val="1449738633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645E7D-42C4-4789-BF34-0E8291F22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65BDE82-9378-4CC5-BFFD-5E763B6ED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E0166F0-42E8-47B9-B1ED-747BDDC2C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0D59297-CBC8-4553-8BB8-BCF5461E6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03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BC1D793-B7B4-436B-9AC4-73F0C1C34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求证后的平台治理入口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B9A1A02-DF21-4D99-A41E-D68580EA4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14400"/>
            <a:ext cx="7048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不是平台强弱排名，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65F8B9-0A06-40E0-BFC8-4E8F28C9B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7239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而是治理入口不同。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15052B1-FF07-4B9E-BDC0-18C99C56F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400300"/>
            <a:ext cx="106680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77F126F-351C-41DB-AD8A-E187C189A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400300"/>
            <a:ext cx="762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76A1DC6-52B1-48DD-8F7E-129686E63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5336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微信公众号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79FCB91-730B-43EA-A422-C6BA7E581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25336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非真人自动化创作 / 脚本接口托管 / 传播教程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379F59-6CB4-4C5C-BE0D-55A355D8B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048000"/>
            <a:ext cx="106680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AD10C2D-CCDD-4A18-93D0-9A2E4FA9E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048000"/>
            <a:ext cx="762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EB89F02-D675-4499-965E-053DBC3EF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181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小红书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62F2717-2352-4E6B-B351-F7E3543EC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1813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AI 托管运营 / 自动发布 / 模拟真人互动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85CF42D-586E-4564-934E-029EE327B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695700"/>
            <a:ext cx="106680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607C9BC-95EB-45E3-B827-7668F7B10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695700"/>
            <a:ext cx="762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B7FBB3C-9E79-42E1-B1E9-DC8C30986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29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抖音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386343F-BAF7-48A6-9A29-561531BB8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8290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水军 / 欺诈 / 谣言 / 侵权 / 流量操纵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CE4B6B4-6074-44FD-AC5A-338AEFC41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343400"/>
            <a:ext cx="106680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4991236-1593-4EAB-B0BF-7BAB51C888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343400"/>
            <a:ext cx="762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C5BD2E9-DF1A-4E04-9E18-975001D12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今日头条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4BF741C-7E7F-4279-8D4C-8E4EE853A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44767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低质 AI / 批量虚假内容 / 洗稿抄袭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4FAA770-2359-4976-B98B-34D39C07C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91100"/>
            <a:ext cx="106680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609EDCB-6E63-4D09-AEC1-920977B92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991100"/>
            <a:ext cx="762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56B8"/>
          </a:solidFill>
          <a:ln xmlns:a="http://schemas.openxmlformats.org/drawingml/2006/main" w="9525">
            <a:solidFill>
              <a:srgbClr val="7056B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68919CA-0DD3-4B5F-9F87-4648B7B3A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1244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93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YouTube/TikTok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DF79ECC-6B91-486F-A69E-4DCF8E9C8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1244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928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spam / misleading / synthetic media disclosure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78193FB-0D54-44FA-AD64-D1B910B719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772150"/>
            <a:ext cx="8953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00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注：原 PPTX 中未能求证的 +215% 数字没有进入正式结论。</a:t>
            </a:r>
          </a:p>
        </p:txBody>
      </p:sp>
    </p:spTree>
    <p:extLst>
      <p:ext uri="{BB962C8B-B14F-4D97-AF65-F5344CB8AC3E}">
        <p14:creationId xmlns:p14="http://schemas.microsoft.com/office/powerpoint/2010/main" val="13963344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05F7375-02B8-4CD1-8C60-30A56902B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45C4D48-15C7-4699-A964-8641DA806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62B797-1B57-4884-B6E7-312F6FCBC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48C4E52-FAF4-430B-B2B4-6F1803B3F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04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0DB8D14-F7EC-48BC-A2D7-04718634F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技术现实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B2434E-D749-4253-87D9-376B81E0C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33450"/>
            <a:ext cx="6858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浏览器自动化能跑，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E87240-7E0C-453F-8B6F-489BBCC45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66850"/>
            <a:ext cx="8096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C43B3B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C43B3B"/>
                </a:solidFill>
                <a:latin typeface="PingFang SC"/>
                <a:ea typeface="PingFang SC"/>
                <a:cs typeface="PingFang SC"/>
              </a:rPr>
              <a:t>但它天然靠近风控红线。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284DFA-7C94-4914-9F6C-A14AA5C86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71750"/>
            <a:ext cx="48196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2703E02-3BBA-406A-B986-3106C03AD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13C6B13-BC06-4C88-BAE3-A04E09747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781300"/>
            <a:ext cx="398145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Playwright / CDP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19A0499-7AD9-4A23-8BD8-D9B78789C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00400"/>
            <a:ext cx="44386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控制真实 Chrome，走完整人工发帖流程。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B49785A-EB5F-4723-951E-A1610197D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2571750"/>
            <a:ext cx="48196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2DE8CF0-99EF-4C18-AEAB-6696EA2F4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2A2976-6AB6-4560-913A-A0F622261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781300"/>
            <a:ext cx="398145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扫码 + 本地 Profile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BF989A9-8C94-4913-9F98-AA7B905E8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200400"/>
            <a:ext cx="44386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Cookie、设备指纹、登录环境与机器绑定。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7FBAD9-C202-4D3F-A94F-03794951D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000500"/>
            <a:ext cx="48196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8166F33-08B1-4D19-ADDE-D0AA6B5E6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2100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B9FDF88-5C26-448C-ADE4-D35646FB6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210050"/>
            <a:ext cx="398145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反检测伪装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0C03EC6-D419-4254-86BD-3D34039D2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629150"/>
            <a:ext cx="44386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隐藏 webdriver、注入脚本、模拟真人行为。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26A09DE-42CF-4CF9-9053-BA21E3847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4000500"/>
            <a:ext cx="4819650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42C3003-ED9D-47FD-B384-F9CF218F9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42100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AA9AC55-FFBD-4A12-9564-89B723846C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210050"/>
            <a:ext cx="398145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拟真节奏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B595C17-C24D-43AE-ADA6-73EDA67F8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4629150"/>
            <a:ext cx="44386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随机间隔、随机延迟、错峰发布。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9A91479-1926-4FDA-A5DB-37DF32582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990600"/>
            <a:ext cx="3429000" cy="80010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BE9E9"/>
          </a:solidFill>
          <a:ln xmlns:a="http://schemas.openxmlformats.org/drawingml/2006/main" w="9525">
            <a:solidFill>
              <a:srgbClr val="FBE9E9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1A3945A-BAA3-4AB1-8E84-491154928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1219200"/>
            <a:ext cx="2857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905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C43B3B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C43B3B"/>
                </a:solidFill>
                <a:latin typeface="PingFang SC"/>
                <a:ea typeface="PingFang SC"/>
                <a:cs typeface="PingFang SC"/>
              </a:rPr>
              <a:t>一旦系统目标变成“看起来不像机器人”，它就已经在和平台治理对抗。</a:t>
            </a:r>
          </a:p>
        </p:txBody>
      </p:sp>
    </p:spTree>
    <p:extLst>
      <p:ext uri="{BB962C8B-B14F-4D97-AF65-F5344CB8AC3E}">
        <p14:creationId xmlns:p14="http://schemas.microsoft.com/office/powerpoint/2010/main" val="93637815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3D72344-34D2-4617-A5FA-B92A00B10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1FF0ABA-352E-4329-8397-D5B0B86A1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CA363EC-800D-40BA-880B-BEC746BB48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5E633C-B93C-4EEF-A0D3-DB73309ED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596BE5-72F1-49DA-8029-B8C709519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合规架构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5A53C7B-C691-4C14-A0DC-E00A3729A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90600"/>
            <a:ext cx="8572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三层 Loop：生产、治理、发布。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A706FD2-A0F1-4A4F-A4C8-8D54B21B8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90750"/>
            <a:ext cx="3286125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A3D1696-FE2D-4033-B292-355E24150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190750"/>
            <a:ext cx="7620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297FE1C-5751-4B1E-8977-E87A7F838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400300"/>
            <a:ext cx="2828925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Content Loop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474865-5431-45A1-9D18-CCB7BE3B2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19400"/>
            <a:ext cx="2790825" cy="1428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AI 自动化：选题、研究、初稿、标题、封面建议、排版、平台改写、SEO/GEO。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30C8D17-12FB-4FAB-A029-C5E46A4DA5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190750"/>
            <a:ext cx="3286125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E1CFD54-A380-4C0E-8B96-118FADEF6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190750"/>
            <a:ext cx="7620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B8B083D-5B2D-41D2-852D-085269E4E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2400300"/>
            <a:ext cx="2828925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Governance Loop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1D2A3F9-E6D7-41AF-85F4-16DA086B1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2819400"/>
            <a:ext cx="2790825" cy="1428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AI 辅助检查：事实来源、夸大承诺、行业禁区、平台规则、AI 标识建议。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82C2A0-FF23-4F85-A32A-E835E8B4D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2190750"/>
            <a:ext cx="3286125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1CBF45A-DCC8-4A4A-B5A7-D3F375CF7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2190750"/>
            <a:ext cx="7620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D76ED3-74B9-400C-B859-9EFC95EE3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400300"/>
            <a:ext cx="2828925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Publishing Loop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FBBD4DF-AE3F-4B6C-A7FE-1739A8F72D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819400"/>
            <a:ext cx="2790825" cy="1428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真人负责：最后编辑、选择标识、点击发布、回复评论、处理私信。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19ACE45-7DA7-4ABE-8F83-8839766DA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38600" y="3105150"/>
            <a:ext cx="381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87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2550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2550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7E99603-A660-406E-934A-EA378EDFE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850" y="3105150"/>
            <a:ext cx="381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87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2550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2550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→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9D5EC00-D8D8-4E9B-867B-B6E513FB0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010150"/>
            <a:ext cx="11087100" cy="5334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17202A"/>
          </a:solidFill>
          <a:ln xmlns:a="http://schemas.openxmlformats.org/drawingml/2006/main" w="9525">
            <a:solidFill>
              <a:srgbClr val="17202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2595566-3DEA-4030-A621-0B4CF608C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181600"/>
            <a:ext cx="105537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Mandatory human sign-off：发布按钮前必须有人类确认，不是技术做不到，而是责任不能消失。</a:t>
            </a:r>
          </a:p>
        </p:txBody>
      </p:sp>
    </p:spTree>
    <p:extLst>
      <p:ext uri="{BB962C8B-B14F-4D97-AF65-F5344CB8AC3E}">
        <p14:creationId xmlns:p14="http://schemas.microsoft.com/office/powerpoint/2010/main" val="1935796220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44AD768-49DB-4862-A203-5BB5F427D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D440A33-E038-4C35-B7E2-A9B40C465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D19FFA3-E536-4425-89E2-0EE7C128A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C44F4CD-6EBE-4FB6-AE92-743BB63A64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06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290170-B1AA-4880-828A-480C7AF1B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实操 SOP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9B10FE5-0462-47B0-BC0F-CCC5FC453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95350"/>
            <a:ext cx="6858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把自动发帖机器人，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44ED56F-B728-44A0-AAD4-E2337E6DC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28750"/>
            <a:ext cx="781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改造成合规发布队列。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9454B6-43E5-4E55-8E4F-A8B56B118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781300"/>
            <a:ext cx="17907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FB971FD-03CD-47F0-8FE1-5E51B2E873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952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291173D-4585-43BD-9E94-6A8652E03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0384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E023310-D03D-4C8F-AACB-62E54F2454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971800"/>
            <a:ext cx="990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输入边界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93E324E-48AC-482D-A765-21C0990BF8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381375"/>
            <a:ext cx="1428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目标、受众、平台、禁区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E2A9169-D030-430F-B081-151A4BB9D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19350" y="2781300"/>
            <a:ext cx="17907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CF98C5C-BF27-489C-A4F1-430E8AB03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2952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9E84DB3-0066-4AC1-AE60-6DF2DC54D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30384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2649E93-CF7F-4A4E-85A9-D44AA6DDF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2971800"/>
            <a:ext cx="990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生成内容包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AC79340-9856-4227-8509-EC742FAA8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90800" y="3381375"/>
            <a:ext cx="1428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正文、标题、图文、来源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BC2DC01-4ABF-4BBD-90E9-D2583B7D0E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2781300"/>
            <a:ext cx="17907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BE1F46D-F8D2-4135-B466-C1ECB2D85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952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F9076E5-EE94-43A3-B501-4A0A0452B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0384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6239CC0-7C8C-4BE7-AD4E-983F3FBE9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2971800"/>
            <a:ext cx="990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风险报告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9A21D15-73BA-4E7B-B1B8-FA7BD76EEB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381375"/>
            <a:ext cx="1428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事实、标识、行业风险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5499D48-1D59-4DF4-938E-FE1EAC21B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781300"/>
            <a:ext cx="17907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58BC2C2-A276-4991-8951-9F3501B89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952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DB9B87-69F0-4412-93E3-E1C72F125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0384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2C018E4-A5E9-4DB8-8831-7821CFEE68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2971800"/>
            <a:ext cx="990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人工签核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B73FCA7-A583-4709-B783-E076235F0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3381375"/>
            <a:ext cx="1428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品牌语气、真实性、修改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E28A65B-3374-4A1D-A6D8-7BD5A1B74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781300"/>
            <a:ext cx="17907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6A1123A-4707-43A2-BC7E-919700AA4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952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CE7D0BC-80E2-40C8-BC49-2443E557D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0384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5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3843D44-648B-41F3-9F08-D195B97E6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971800"/>
            <a:ext cx="990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真人发布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2024C57-6223-4D44-8A25-1B51ABA2B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381375"/>
            <a:ext cx="1428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平台内最终确认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36DB7CA-FE4E-4381-9090-498DD989A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2781300"/>
            <a:ext cx="179070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0DDA9A7-F583-4E12-9D47-79504FC72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29527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70131F1-E7AF-4547-8089-8F7C46EE2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3038475"/>
            <a:ext cx="32385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6806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6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7BFD44B-05E1-4FA1-903D-DDB102608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2971800"/>
            <a:ext cx="9906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复盘优化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58B9324-6D4C-4407-9791-5B5385E36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3381375"/>
            <a:ext cx="1428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数据回收、下一轮建议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0FAB793-8834-4069-9A64-D3F08A0A7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0"/>
            <a:ext cx="10668000" cy="6096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E7F4EE"/>
          </a:solidFill>
          <a:ln xmlns:a="http://schemas.openxmlformats.org/drawingml/2006/main" w="9525">
            <a:solidFill>
              <a:srgbClr val="E7F4EE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DAF3CBF-0FE5-4617-A7D2-DB36EDAD3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972050"/>
            <a:ext cx="101346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837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关键改造：AI 交付的是“待发布包”和“风险报告”，不是直接替你登录和点击。</a:t>
            </a:r>
          </a:p>
        </p:txBody>
      </p:sp>
    </p:spTree>
    <p:extLst>
      <p:ext uri="{BB962C8B-B14F-4D97-AF65-F5344CB8AC3E}">
        <p14:creationId xmlns:p14="http://schemas.microsoft.com/office/powerpoint/2010/main" val="138003463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E6D8C1-7A1F-4BA0-BA4C-BE6CFDF38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14B10DF-8AB0-4E73-8ECA-3365561CD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91CE42E-BB73-4422-BFFC-40349742D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E11565C-63C8-4792-B0B8-F092A158B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07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C86CF3C-7DE5-420E-870E-81003D986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发布前风险矩阵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20B490-470D-46BE-8778-82134E7DF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14400"/>
            <a:ext cx="68580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五个信号同时出现，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98B6E6-E5F4-406E-9336-1C5742125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5334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C43B3B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C43B3B"/>
                </a:solidFill>
                <a:latin typeface="PingFang SC"/>
                <a:ea typeface="PingFang SC"/>
                <a:cs typeface="PingFang SC"/>
              </a:rPr>
              <a:t>就不要发布。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086CBBA-4E14-439E-9BD2-20F17FC17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71750"/>
            <a:ext cx="316230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FEDAFFF-330D-4002-9235-420AE7E7A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A682C0C-BA37-44B3-B6E4-D920FF933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781300"/>
            <a:ext cx="23241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账号行为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15791D-2E47-4085-BB00-A34A6BCBB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00400"/>
            <a:ext cx="27813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自动登录、自动发布、自动评论、自动私信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1F40D7-7D4C-42AF-AC3A-1FA6691D1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33850" y="2571750"/>
            <a:ext cx="316230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76C8F7D-3C3E-4A17-9604-6E64A871B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CE05DBD-5919-44D1-932F-4D1CA0247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2781300"/>
            <a:ext cx="23241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内容质量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9977CB-11A0-4FF2-937D-D636F550C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3200400"/>
            <a:ext cx="27813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模板化、无体验、洗稿、事实错误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DFE0506-4F15-4E19-95DE-5EBC8EADB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571750"/>
            <a:ext cx="316230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B2ADBF4-EF40-4E2B-9480-0DC91CFEA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27813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937F513-B0D9-416B-B9B0-06F91316C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2781300"/>
            <a:ext cx="23241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规模模式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8990111-3F7D-4421-83F4-7EC64844F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200400"/>
            <a:ext cx="27813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矩阵账号、批量搬运、刷量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CDCE40A-2689-4B2B-B410-7E5F0A022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943350"/>
            <a:ext cx="316230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A13A06E-7602-40CC-892F-6DCC05CA99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1529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9525">
            <a:solidFill>
              <a:srgbClr val="B7791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C171C04-2CF2-41AF-8AD6-1B003C45C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152900"/>
            <a:ext cx="23241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标识缺失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009A90D-DE33-4D5E-A3A0-D2D901097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572000"/>
            <a:ext cx="27813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深度合成、AI 图片/音视频未声明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0F597EC-E6C8-44EE-9C70-84E920AED5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33850" y="3943350"/>
            <a:ext cx="316230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9EE94DF-C8C1-484A-BD15-F4C200772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415290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A936D18-0039-4EC2-BAE2-C587B80D3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152900"/>
            <a:ext cx="23241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行业禁区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5A99905-0BD7-49B5-98D6-CBEBEBA84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4572000"/>
            <a:ext cx="27813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金融、法律、教育、招聘、未成年人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A84357A-D1BB-4ED7-B5C0-3704B4CBA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676900"/>
            <a:ext cx="9525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评估原则：不是看单点技术，而是看行为、内容、规模、标识、行业是否叠加。</a:t>
            </a:r>
          </a:p>
        </p:txBody>
      </p:sp>
    </p:spTree>
    <p:extLst>
      <p:ext uri="{BB962C8B-B14F-4D97-AF65-F5344CB8AC3E}">
        <p14:creationId xmlns:p14="http://schemas.microsoft.com/office/powerpoint/2010/main" val="1503113456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209E6C7-1164-4128-AC28-1C1E4675F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A16FAD8-B4E1-4012-A201-CADA8A54F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97F5153-13C2-4CD7-B3B0-8DC7D049B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73A26A8-44AB-488A-AB5C-E2E4F8884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08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B8F6F2-3221-4876-85F6-ED5E15E4D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场景 1：某高监管服务行业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FEE0CA-912F-4181-8ABB-0F4D81A7B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14400"/>
            <a:ext cx="7048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不是不能用 AI，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5D440BB-0338-4925-9BD8-23CA031ED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6858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C43B3B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C43B3B"/>
                </a:solidFill>
                <a:latin typeface="PingFang SC"/>
                <a:ea typeface="PingFang SC"/>
                <a:cs typeface="PingFang SC"/>
              </a:rPr>
              <a:t>是不能无人负责。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9585F6-DB83-4C15-8959-D689A1C1CA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495550"/>
            <a:ext cx="3333750" cy="1981200"/>
          </a:xfrm>
          <a:prstGeom xmlns:a="http://schemas.openxmlformats.org/drawingml/2006/main" prst="roundRect">
            <a:avLst>
              <a:gd name="adj" fmla="val 384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78736DC-3884-403A-B47E-5FD12B1B6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495550"/>
            <a:ext cx="7620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5EE2F1B-6396-4708-9050-421092BF61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70510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高风险叠加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463FEC6-02F3-4351-9AA9-C6DD56C87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124200"/>
            <a:ext cx="28384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疗效承诺、前后对比、绝对化用语、虚假体验、AI 托管发布，会同时触碰内容与账号风险。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4F062CD-4EEF-4B25-B7DA-FA9ABE943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0075" y="2495550"/>
            <a:ext cx="3333750" cy="1981200"/>
          </a:xfrm>
          <a:prstGeom xmlns:a="http://schemas.openxmlformats.org/drawingml/2006/main" prst="roundRect">
            <a:avLst>
              <a:gd name="adj" fmla="val 384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01E3F61-8372-457B-9902-2EF481096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0075" y="2495550"/>
            <a:ext cx="7620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A373121-F24E-4325-920C-F72A4BAB0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7725" y="270510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可做边界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45E2057-1B55-4827-A5DE-C4F733C52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7725" y="3124200"/>
            <a:ext cx="28384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AI 整理资料、生成草稿、检查禁词、准备案例结构，但不得自动发布或自动回复咨询。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6B09D1E-2890-4F73-A25C-8044D6255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495550"/>
            <a:ext cx="3333750" cy="1981200"/>
          </a:xfrm>
          <a:prstGeom xmlns:a="http://schemas.openxmlformats.org/drawingml/2006/main" prst="roundRect">
            <a:avLst>
              <a:gd name="adj" fmla="val 384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CECE01E-B277-4128-A2F1-E9065E860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2495550"/>
            <a:ext cx="7620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47A7FCE-59A3-497C-890F-E38722A5E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705100"/>
            <a:ext cx="28765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42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人工责任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04DAF02-DDBE-4A87-A15D-15C727697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124200"/>
            <a:ext cx="28384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125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真人审核医学表达、广告合规、图片授权、体验真实性，真人发布和回复关键问题。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AD5BD9E-CDFE-473F-8B44-175876B1D2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0"/>
            <a:ext cx="106680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BE9E9"/>
          </a:solidFill>
          <a:ln xmlns:a="http://schemas.openxmlformats.org/drawingml/2006/main" w="9525">
            <a:solidFill>
              <a:srgbClr val="FBE9E9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1A7E5AF-8770-4301-AE28-EC9BBFF34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286375"/>
            <a:ext cx="101346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4405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00" b="1">
                <a:solidFill>
                  <a:srgbClr val="C43B3B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C43B3B"/>
                </a:solidFill>
                <a:latin typeface="PingFang SC"/>
                <a:ea typeface="PingFang SC"/>
                <a:cs typeface="PingFang SC"/>
              </a:rPr>
              <a:t>保守建议：高监管服务行业尤其不要做平台托管式自动发帖。</a:t>
            </a:r>
          </a:p>
        </p:txBody>
      </p:sp>
    </p:spTree>
    <p:extLst>
      <p:ext uri="{BB962C8B-B14F-4D97-AF65-F5344CB8AC3E}">
        <p14:creationId xmlns:p14="http://schemas.microsoft.com/office/powerpoint/2010/main" val="150398915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7F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093E0D1-2763-4AD3-9C6C-4B974B1FC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B59F4D3-8CCC-4D88-86BA-3A44DF79E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38875"/>
            <a:ext cx="110871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360F7AE-0C0D-4185-8009-D6C4F283D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438900"/>
            <a:ext cx="609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AI 自动发帖治理与合规 Loop Engineering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F382793-CF03-4D61-9DFB-A8B737AC81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82350" y="64389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12000"/>
              </a:lnSpc>
              <a:buNone/>
              <a:def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B7280"/>
                </a:solidFill>
                <a:latin typeface="PingFang SC"/>
                <a:ea typeface="PingFang SC"/>
                <a:cs typeface="PingFang SC"/>
              </a:rPr>
              <a:t>09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4FF6E94-AB1E-4357-96BB-93CA0481C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514350"/>
            <a:ext cx="8191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场景 2：技术 IP / 教育内容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1EB509-E5FB-46D5-A0B9-CF60D352E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14400"/>
            <a:ext cx="7810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技术 IP 可以更积极用 AI，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2965E36-6E02-4900-9A28-4E69AE078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47800"/>
            <a:ext cx="64770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6000"/>
              </a:lnSpc>
              <a:buNone/>
              <a:def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3300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但证据要真实。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C7A7112-3199-4639-8026-331F29D942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90800"/>
            <a:ext cx="320040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16143A0-B7A8-4C9D-8C55-191A95A64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8003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85EA8"/>
          </a:solidFill>
          <a:ln xmlns:a="http://schemas.openxmlformats.org/drawingml/2006/main" w="9525">
            <a:solidFill>
              <a:srgbClr val="285EA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8F54CB4-54EB-4936-9E2F-771B14427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800350"/>
            <a:ext cx="23622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可以自动化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D5715C-F40A-483F-9ABF-CDDC02D1F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19450"/>
            <a:ext cx="28194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资料搜索、代码解释、案例整理、讲稿、PPT、博客草稿、社群文案。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B7B8BF7-0BBB-462A-9432-278F90A0B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2590800"/>
            <a:ext cx="320040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427A465-44EC-4266-95E2-C7B19D27E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8003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7A5C"/>
          </a:solidFill>
          <a:ln xmlns:a="http://schemas.openxmlformats.org/drawingml/2006/main" w="9525">
            <a:solidFill>
              <a:srgbClr val="147A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58887A1-8C19-45A0-8D93-3561ED5E5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14900" y="2800350"/>
            <a:ext cx="23622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必须保真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8936D6D-4F88-4388-99D8-4F80CD722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219450"/>
            <a:ext cx="28194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项目跑过、截图真实、来源可查、结论不过度承诺。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9B6CE6B-1614-42C2-A123-87B65EB520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590800"/>
            <a:ext cx="3200400" cy="1238250"/>
          </a:xfrm>
          <a:prstGeom xmlns:a="http://schemas.openxmlformats.org/drawingml/2006/main" prst="roundRect">
            <a:avLst>
              <a:gd name="adj" fmla="val 615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D6CE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1A18845-6759-4556-AD94-3A879A03E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800350"/>
            <a:ext cx="304800" cy="304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43B3B"/>
          </a:solidFill>
          <a:ln xmlns:a="http://schemas.openxmlformats.org/drawingml/2006/main" w="9525">
            <a:solidFill>
              <a:srgbClr val="C43B3B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47BA972-AA6F-4FEB-8132-2EEFE1A86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2800350"/>
            <a:ext cx="2362200" cy="2190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171A"/>
                </a:solidFill>
                <a:latin typeface="PingFang SC"/>
                <a:ea typeface="PingFang SC"/>
                <a:cs typeface="PingFang SC"/>
              </a:rPr>
              <a:t>不要碰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5F33E8A-665A-4265-888F-A9AE5C4C7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219450"/>
            <a:ext cx="28194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3000"/>
              </a:lnSpc>
              <a:buNone/>
              <a:def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defRPr>
            </a:pPr>
            <a:r>
              <a:rPr sz="1013" b="0">
                <a:solidFill>
                  <a:srgbClr val="374151"/>
                </a:solidFill>
                <a:latin typeface="PingFang SC"/>
                <a:ea typeface="PingFang SC"/>
                <a:cs typeface="PingFang SC"/>
              </a:rPr>
              <a:t>刷量、矩阵搬运、机器人评论、伪造客户案例、虚假效果数据。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365FD57-9B07-460C-A30F-51A812A4FD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686300"/>
            <a:ext cx="10668000" cy="666750"/>
          </a:xfrm>
          <a:prstGeom xmlns:a="http://schemas.openxmlformats.org/drawingml/2006/main" prst="roundRect">
            <a:avLst>
              <a:gd name="adj" fmla="val 11429"/>
            </a:avLst>
          </a:prstGeom>
          <a:solidFill xmlns:a="http://schemas.openxmlformats.org/drawingml/2006/main">
            <a:srgbClr val="E7F4EE"/>
          </a:solidFill>
          <a:ln xmlns:a="http://schemas.openxmlformats.org/drawingml/2006/main" w="9525">
            <a:solidFill>
              <a:srgbClr val="E7F4E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23624E7-3D6B-458A-AF1D-89348C83C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914900"/>
            <a:ext cx="99822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t">
            <a:normAutofit fontScale="7878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12000"/>
              </a:lnSpc>
              <a:buNone/>
              <a:defRPr sz="1275" b="1">
                <a:solidFill>
                  <a:srgbClr val="0C4F3D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0C4F3D"/>
                </a:solidFill>
                <a:latin typeface="PingFang SC"/>
                <a:ea typeface="PingFang SC"/>
                <a:cs typeface="PingFang SC"/>
              </a:rPr>
              <a:t>技术影响力的长期资产不是发布频率，而是可信度、可复现案例和持续复盘。</a:t>
            </a:r>
          </a:p>
        </p:txBody>
      </p:sp>
    </p:spTree>
    <p:extLst>
      <p:ext uri="{BB962C8B-B14F-4D97-AF65-F5344CB8AC3E}">
        <p14:creationId xmlns:p14="http://schemas.microsoft.com/office/powerpoint/2010/main" val="81992636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2026-06-18T14:48:42.1640000Z</dcterms:created>
  <dcterms:modified xsi:type="dcterms:W3CDTF">2026-06-18T14:48:42.1640000Z</dcterms:modified>
</coreProperties>
</file>