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notesMasterIdLst>
    <p:notesMasterId r:id="rId2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784080" y="548640"/>
            <a:ext cx="256032" cy="25603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3" name="Shape 1"/>
          <p:cNvSpPr/>
          <p:nvPr/>
        </p:nvSpPr>
        <p:spPr>
          <a:xfrm>
            <a:off x="10241280" y="548640"/>
            <a:ext cx="256032" cy="256032"/>
          </a:xfrm>
          <a:prstGeom prst="ellipse">
            <a:avLst/>
          </a:prstGeom>
          <a:solidFill>
            <a:srgbClr val="F2B441"/>
          </a:solidFill>
          <a:ln/>
        </p:spPr>
      </p:sp>
      <p:sp>
        <p:nvSpPr>
          <p:cNvPr id="4" name="Shape 2"/>
          <p:cNvSpPr/>
          <p:nvPr/>
        </p:nvSpPr>
        <p:spPr>
          <a:xfrm>
            <a:off x="10698480" y="548640"/>
            <a:ext cx="256032" cy="256032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5" name="Shape 3"/>
          <p:cNvSpPr/>
          <p:nvPr/>
        </p:nvSpPr>
        <p:spPr>
          <a:xfrm>
            <a:off x="11155680" y="548640"/>
            <a:ext cx="256032" cy="25603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3716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 小时实战课  ·  第 1 节 / 6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94360" y="178308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入门 · 工作流思维 · 记忆系统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640080" y="278892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 Claude 和 Codex 变成你的内容生产线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640080" y="3520440"/>
            <a:ext cx="2926080" cy="0"/>
          </a:xfrm>
          <a:prstGeom prst="line">
            <a:avLst/>
          </a:prstGeom>
          <a:noFill/>
          <a:ln w="31750">
            <a:solidFill>
              <a:srgbClr val="E0734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79476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今天四个环节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41605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 装 app + 登录        </a:t>
            </a:r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 基本操作 + 提需求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  四步工作流心法     </a:t>
            </a:r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④  记忆系统（CLAUDE.md）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40080" y="52578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时长 150 分钟  ｜  内容 / 营销运营 · 零编程基础也能上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2 · 55–85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基本操作 + 怎么提需求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 app 用顺手的四个动作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你说话，它在后台干 —— 终端 / python 你不用碰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能替你干的活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5303520" cy="3703320"/>
          </a:xfrm>
          <a:prstGeom prst="roundRect">
            <a:avLst>
              <a:gd name="adj" fmla="val 2469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1755648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1508760" y="173736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内容生产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05840" y="2423160"/>
            <a:ext cx="4480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搜资料、出研究报告（带出处）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出海报、配图、banner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做短视频（图 + 配音 / 生成）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写文案、改稿、缩写扩写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中英互译、起标题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6336792" y="1463040"/>
            <a:ext cx="5303520" cy="3703320"/>
          </a:xfrm>
          <a:prstGeom prst="roundRect">
            <a:avLst>
              <a:gd name="adj" fmla="val 2469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702552" y="1755648"/>
            <a:ext cx="457200" cy="457200"/>
          </a:xfrm>
          <a:prstGeom prst="roundRect">
            <a:avLst>
              <a:gd name="adj" fmla="val 20000"/>
            </a:avLst>
          </a:prstGeom>
          <a:solidFill>
            <a:srgbClr val="2E8A8A"/>
          </a:solidFill>
          <a:ln/>
        </p:spPr>
      </p:sp>
      <p:sp>
        <p:nvSpPr>
          <p:cNvPr id="11" name="Text 9"/>
          <p:cNvSpPr/>
          <p:nvPr/>
        </p:nvSpPr>
        <p:spPr>
          <a:xfrm>
            <a:off x="7296912" y="173736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杂活自动化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793992" y="2423160"/>
            <a:ext cx="448056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批量重命名 / 整理文件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读 PDF、长文 → 提要点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整理表格、算数据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连 Gmail / 日历 起草、查日程</a:t>
            </a:r>
            <a:endParaRPr lang="en-US" sz="145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定时自动跑（每天抓热点）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会这四下就能独立用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四个基本操作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5303520" cy="1783080"/>
          </a:xfrm>
          <a:prstGeom prst="roundRect">
            <a:avLst>
              <a:gd name="adj" fmla="val 512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68680" y="1801368"/>
            <a:ext cx="548640" cy="54864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18013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600200" y="1746504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说人话提需求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600200" y="2203704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像跟同事交代活，讲清要什么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600200" y="260604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i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例「帮我把这篇稿缩到 300 字，语气活泼点」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336792" y="1508760"/>
            <a:ext cx="5303520" cy="1783080"/>
          </a:xfrm>
          <a:prstGeom prst="roundRect">
            <a:avLst>
              <a:gd name="adj" fmla="val 512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656832" y="1801368"/>
            <a:ext cx="548640" cy="54864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13" name="Text 11"/>
          <p:cNvSpPr/>
          <p:nvPr/>
        </p:nvSpPr>
        <p:spPr>
          <a:xfrm>
            <a:off x="6656832" y="180136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388352" y="1746504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看权限弹窗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7388352" y="2203704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允许 = 让它动手；拒绝 = 拦下来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388352" y="260604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i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看清它要动哪个文件 / 跑什么再点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548640" y="3584448"/>
            <a:ext cx="5303520" cy="1783080"/>
          </a:xfrm>
          <a:prstGeom prst="roundRect">
            <a:avLst>
              <a:gd name="adj" fmla="val 512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68680" y="3877056"/>
            <a:ext cx="548640" cy="54864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19" name="Text 17"/>
          <p:cNvSpPr/>
          <p:nvPr/>
        </p:nvSpPr>
        <p:spPr>
          <a:xfrm>
            <a:off x="868680" y="387705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600200" y="3822192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让它替你跑命令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1600200" y="4279392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要装东西、跑脚本，直接说就行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600200" y="4681728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i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例「帮我装一下 Agent-Reach」它自己跑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6336792" y="3584448"/>
            <a:ext cx="5303520" cy="1783080"/>
          </a:xfrm>
          <a:prstGeom prst="roundRect">
            <a:avLst>
              <a:gd name="adj" fmla="val 512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656832" y="3877056"/>
            <a:ext cx="548640" cy="54864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25" name="Text 23"/>
          <p:cNvSpPr/>
          <p:nvPr/>
        </p:nvSpPr>
        <p:spPr>
          <a:xfrm>
            <a:off x="6656832" y="387705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7388352" y="3822192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打断 · 纠正 · 重来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7388352" y="4279392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方向不对随时喊停、改方向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7388352" y="4681728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i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按 Esc 停；说「不对，改成竖版」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3 · 85–115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核心工作流心法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这套四步，后面每节课都在重复用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全课主旋律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核心心法：每节都套这套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461772" y="1508760"/>
            <a:ext cx="2542032" cy="2697480"/>
          </a:xfrm>
          <a:prstGeom prst="roundRect">
            <a:avLst>
              <a:gd name="adj" fmla="val 4317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431036" y="1801368"/>
            <a:ext cx="603504" cy="603504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1431036" y="1801368"/>
            <a:ext cx="6035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B1F3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53212" y="2560320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确认主题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98932" y="3081528"/>
            <a:ext cx="22677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EEEE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把模糊想法问清楚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598932" y="3520440"/>
            <a:ext cx="226771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200" i="1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受众？平台？卖点？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985516" y="1508760"/>
            <a:ext cx="402336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3369564" y="1508760"/>
            <a:ext cx="2542032" cy="2697480"/>
          </a:xfrm>
          <a:prstGeom prst="roundRect">
            <a:avLst>
              <a:gd name="adj" fmla="val 4317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338828" y="1801368"/>
            <a:ext cx="603504" cy="603504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14" name="Text 12"/>
          <p:cNvSpPr/>
          <p:nvPr/>
        </p:nvSpPr>
        <p:spPr>
          <a:xfrm>
            <a:off x="4338828" y="1801368"/>
            <a:ext cx="6035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3461004" y="2560320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research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3506724" y="3081528"/>
            <a:ext cx="22677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EEEE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找料 + 交叉验证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3506724" y="3520440"/>
            <a:ext cx="226771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200" i="1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搜 + 抓社媒 + 带出处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893308" y="1508760"/>
            <a:ext cx="402336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800" dirty="0"/>
          </a:p>
        </p:txBody>
      </p:sp>
      <p:sp>
        <p:nvSpPr>
          <p:cNvPr id="19" name="Shape 17"/>
          <p:cNvSpPr/>
          <p:nvPr/>
        </p:nvSpPr>
        <p:spPr>
          <a:xfrm>
            <a:off x="6277356" y="1508760"/>
            <a:ext cx="2542032" cy="2697480"/>
          </a:xfrm>
          <a:prstGeom prst="roundRect">
            <a:avLst>
              <a:gd name="adj" fmla="val 4317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7246620" y="1801368"/>
            <a:ext cx="603504" cy="603504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1" name="Text 19"/>
          <p:cNvSpPr/>
          <p:nvPr/>
        </p:nvSpPr>
        <p:spPr>
          <a:xfrm>
            <a:off x="7246620" y="1801368"/>
            <a:ext cx="6035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B1F3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6368796" y="2560320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414516" y="3081528"/>
            <a:ext cx="22677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EEEE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出图 / 视频 / 文案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6414516" y="3520440"/>
            <a:ext cx="226771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200" i="1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先出草稿，别求一步到位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801100" y="1508760"/>
            <a:ext cx="402336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800" dirty="0"/>
          </a:p>
        </p:txBody>
      </p:sp>
      <p:sp>
        <p:nvSpPr>
          <p:cNvPr id="26" name="Shape 24"/>
          <p:cNvSpPr/>
          <p:nvPr/>
        </p:nvSpPr>
        <p:spPr>
          <a:xfrm>
            <a:off x="9185148" y="1508760"/>
            <a:ext cx="2542032" cy="2697480"/>
          </a:xfrm>
          <a:prstGeom prst="roundRect">
            <a:avLst>
              <a:gd name="adj" fmla="val 4317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10154412" y="1801368"/>
            <a:ext cx="603504" cy="603504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8" name="Text 26"/>
          <p:cNvSpPr/>
          <p:nvPr/>
        </p:nvSpPr>
        <p:spPr>
          <a:xfrm>
            <a:off x="10154412" y="1801368"/>
            <a:ext cx="603504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9276588" y="2560320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微调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9322308" y="3081528"/>
            <a:ext cx="22677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EEEE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迭代到满意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9322308" y="3520440"/>
            <a:ext cx="226771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200" i="1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改局部，别推倒重来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548640" y="4526280"/>
            <a:ext cx="11091672" cy="1234440"/>
          </a:xfrm>
          <a:prstGeom prst="roundRect">
            <a:avLst>
              <a:gd name="adj" fmla="val 7407"/>
            </a:avLst>
          </a:prstGeom>
          <a:solidFill>
            <a:srgbClr val="F4F5F7"/>
          </a:solidFill>
          <a:ln/>
        </p:spPr>
      </p:sp>
      <p:sp>
        <p:nvSpPr>
          <p:cNvPr id="33" name="Text 31"/>
          <p:cNvSpPr/>
          <p:nvPr/>
        </p:nvSpPr>
        <p:spPr>
          <a:xfrm>
            <a:off x="914400" y="4681728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串起来看一个例子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914400" y="5029200"/>
            <a:ext cx="103601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确认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秋季抗衰小红书选题    </a:t>
            </a:r>
            <a:pPr indent="0" marL="0">
              <a:lnSpc>
                <a:spcPct val="125000"/>
              </a:lnSpc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research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查热门成分 + 竞品爆款    </a:t>
            </a:r>
            <a:pPr indent="0" marL="0">
              <a:lnSpc>
                <a:spcPct val="125000"/>
              </a:lnSpc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 产出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3 个选题 + 1 张封面    </a:t>
            </a:r>
            <a:endParaRPr lang="en-US" sz="14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④ 微调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标题再改活泼点、补两条数据 —— 完成。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看真实对话长什么样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现场演示：把四步走一遍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11091672" cy="1060704"/>
          </a:xfrm>
          <a:prstGeom prst="roundRect">
            <a:avLst>
              <a:gd name="adj" fmla="val 7759"/>
            </a:avLst>
          </a:prstGeom>
          <a:solidFill>
            <a:srgbClr val="EAECF1"/>
          </a:solidFill>
          <a:ln/>
        </p:spPr>
      </p:sp>
      <p:sp>
        <p:nvSpPr>
          <p:cNvPr id="6" name="Shape 4"/>
          <p:cNvSpPr/>
          <p:nvPr/>
        </p:nvSpPr>
        <p:spPr>
          <a:xfrm>
            <a:off x="841248" y="1737360"/>
            <a:ext cx="512064" cy="512064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841248" y="173736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572768" y="1463040"/>
            <a:ext cx="1463040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确认主题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154680" y="1618488"/>
            <a:ext cx="82113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你说  </a:t>
            </a:r>
            <a:pPr indent="0" marL="0">
              <a:buNone/>
            </a:pPr>
            <a:r>
              <a:rPr lang="en-US" sz="13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「帮我想今年秋天抗衰的小红书选题」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3154680" y="2011680"/>
            <a:ext cx="82113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 </a:t>
            </a:r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反问你：给谁看？要几个？走科普还是种草？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2642616"/>
            <a:ext cx="11091672" cy="1060704"/>
          </a:xfrm>
          <a:prstGeom prst="roundRect">
            <a:avLst>
              <a:gd name="adj" fmla="val 7759"/>
            </a:avLst>
          </a:prstGeom>
          <a:solidFill>
            <a:srgbClr val="F4F5F7"/>
          </a:solidFill>
          <a:ln/>
        </p:spPr>
      </p:sp>
      <p:sp>
        <p:nvSpPr>
          <p:cNvPr id="12" name="Shape 10"/>
          <p:cNvSpPr/>
          <p:nvPr/>
        </p:nvSpPr>
        <p:spPr>
          <a:xfrm>
            <a:off x="841248" y="2916936"/>
            <a:ext cx="512064" cy="512064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841248" y="2916936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572768" y="2642616"/>
            <a:ext cx="1463040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research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154680" y="2798064"/>
            <a:ext cx="82113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你说  </a:t>
            </a:r>
            <a:pPr indent="0" marL="0">
              <a:buNone/>
            </a:pPr>
            <a:r>
              <a:rPr lang="en-US" sz="13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「查一下今年热门的抗衰成分 + 3 个竞品爆款」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3154680" y="3191256"/>
            <a:ext cx="82113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 </a:t>
            </a:r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去搜 + 抓小红书，整理成带出处的一小段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48640" y="3822192"/>
            <a:ext cx="11091672" cy="1060704"/>
          </a:xfrm>
          <a:prstGeom prst="roundRect">
            <a:avLst>
              <a:gd name="adj" fmla="val 7759"/>
            </a:avLst>
          </a:prstGeom>
          <a:solidFill>
            <a:srgbClr val="EAECF1"/>
          </a:solidFill>
          <a:ln/>
        </p:spPr>
      </p:sp>
      <p:sp>
        <p:nvSpPr>
          <p:cNvPr id="18" name="Shape 16"/>
          <p:cNvSpPr/>
          <p:nvPr/>
        </p:nvSpPr>
        <p:spPr>
          <a:xfrm>
            <a:off x="841248" y="4096512"/>
            <a:ext cx="512064" cy="512064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9" name="Text 17"/>
          <p:cNvSpPr/>
          <p:nvPr/>
        </p:nvSpPr>
        <p:spPr>
          <a:xfrm>
            <a:off x="841248" y="4096512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572768" y="3822192"/>
            <a:ext cx="1463040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3154680" y="3977640"/>
            <a:ext cx="82113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你说  </a:t>
            </a:r>
            <a:pPr indent="0" marL="0">
              <a:buNone/>
            </a:pPr>
            <a:r>
              <a:rPr lang="en-US" sz="13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「按这些给我 3 个选题，再出 1 张封面草图」</a:t>
            </a:r>
            <a:endParaRPr lang="en-US" sz="1350" dirty="0"/>
          </a:p>
        </p:txBody>
      </p:sp>
      <p:sp>
        <p:nvSpPr>
          <p:cNvPr id="22" name="Text 20"/>
          <p:cNvSpPr/>
          <p:nvPr/>
        </p:nvSpPr>
        <p:spPr>
          <a:xfrm>
            <a:off x="3154680" y="4370832"/>
            <a:ext cx="82113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 </a:t>
            </a:r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直接生成 3 个标题 + 一张图，存到文件夹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48640" y="5001768"/>
            <a:ext cx="11091672" cy="1060704"/>
          </a:xfrm>
          <a:prstGeom prst="roundRect">
            <a:avLst>
              <a:gd name="adj" fmla="val 7759"/>
            </a:avLst>
          </a:prstGeom>
          <a:solidFill>
            <a:srgbClr val="F4F5F7"/>
          </a:solidFill>
          <a:ln/>
        </p:spPr>
      </p:sp>
      <p:sp>
        <p:nvSpPr>
          <p:cNvPr id="24" name="Shape 22"/>
          <p:cNvSpPr/>
          <p:nvPr/>
        </p:nvSpPr>
        <p:spPr>
          <a:xfrm>
            <a:off x="841248" y="5276088"/>
            <a:ext cx="512064" cy="512064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25" name="Text 23"/>
          <p:cNvSpPr/>
          <p:nvPr/>
        </p:nvSpPr>
        <p:spPr>
          <a:xfrm>
            <a:off x="841248" y="527608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1572768" y="5001768"/>
            <a:ext cx="1463040" cy="10607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微调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3154680" y="5157216"/>
            <a:ext cx="82113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你说  </a:t>
            </a:r>
            <a:pPr indent="0" marL="0">
              <a:buNone/>
            </a:pPr>
            <a:r>
              <a:rPr lang="en-US" sz="13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「第 2 个标题太硬，改活泼点；封面加个标题」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3154680" y="5550408"/>
            <a:ext cx="82113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 </a:t>
            </a:r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改完再给你 —— 一轮就到位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4 · 115–140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记忆系统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写一次，次次自动用 —— 不用每次重讲品牌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不是数据库，就是一个文本文件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记忆：写一次，次次自动用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691640" cy="713232"/>
          </a:xfrm>
          <a:prstGeom prst="roundRect">
            <a:avLst>
              <a:gd name="adj" fmla="val 11538"/>
            </a:avLst>
          </a:prstGeom>
          <a:solidFill>
            <a:srgbClr val="E0734D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508760"/>
            <a:ext cx="1691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是什么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2514600" y="1508760"/>
            <a:ext cx="912571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CLAUDE.md —— 放在你项目文件夹里的一个普通文本文件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48640" y="2441448"/>
            <a:ext cx="1691640" cy="713232"/>
          </a:xfrm>
          <a:prstGeom prst="roundRect">
            <a:avLst>
              <a:gd name="adj" fmla="val 11538"/>
            </a:avLst>
          </a:prstGeom>
          <a:solidFill>
            <a:srgbClr val="E0734D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441448"/>
            <a:ext cx="1691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怎么生效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2514600" y="2441448"/>
            <a:ext cx="912571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每次在这个项目里打开 app，它自动读一遍，当成「背景知识」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3374136"/>
            <a:ext cx="1691640" cy="713232"/>
          </a:xfrm>
          <a:prstGeom prst="roundRect">
            <a:avLst>
              <a:gd name="adj" fmla="val 11538"/>
            </a:avLst>
          </a:prstGeom>
          <a:solidFill>
            <a:srgbClr val="E0734D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3374136"/>
            <a:ext cx="1691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怎么写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514600" y="3374136"/>
            <a:ext cx="912571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直接说「把这些记进 CLAUDE.md」，或用 /memory 命令编辑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548640" y="4306824"/>
            <a:ext cx="1691640" cy="713232"/>
          </a:xfrm>
          <a:prstGeom prst="roundRect">
            <a:avLst>
              <a:gd name="adj" fmla="val 11538"/>
            </a:avLst>
          </a:prstGeom>
          <a:solidFill>
            <a:srgbClr val="E0734D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4306824"/>
            <a:ext cx="1691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分两级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2514600" y="4306824"/>
            <a:ext cx="912571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项目级（只这个项目用）｜ 全局级（所有项目都用）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48640" y="5440680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好处：你的品牌色、受众、语气、禁忌，只交代一次 —— 之后每次出图出文都自动带上。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你的第一份记忆长这样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CLAUDE.md 范例（直接抄改）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5486400" cy="4434840"/>
          </a:xfrm>
          <a:prstGeom prst="roundRect">
            <a:avLst>
              <a:gd name="adj" fmla="val 1649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62763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CLAUDE.md  ·  上半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029968"/>
            <a:ext cx="4937760" cy="3703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# 我的内容项目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## 品牌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名称：MMC 抗衰诊所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主色：深蓝 #1a2b4c ＋ 金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slogan：科学抗衰，自然之美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## 受众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30–50 岁女性，关注医美 / 抗衰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主要看小红书 + 公众号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## 语气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专业但亲切，讲人话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不浮夸，不写疗效承诺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309360" y="1463040"/>
            <a:ext cx="5330952" cy="4434840"/>
          </a:xfrm>
          <a:prstGeom prst="roundRect">
            <a:avLst>
              <a:gd name="adj" fmla="val 1649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37960" y="1627632"/>
            <a:ext cx="48737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CLAUDE.md  ·  下半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583680" y="2029968"/>
            <a:ext cx="4782312" cy="3703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## 平台与尺寸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小红书封面　1080 × 1440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公众号头图　900 × 383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## 素材位置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产品图　~/assets/products/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爆款文案　~/content/hits/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## 红线（绝不踩）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不承诺疗效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不夸大、不用绝对化词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不泄露客户隐私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48640" y="5989320"/>
            <a:ext cx="110916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把名字、颜色、受众、禁忌换成你自己的 —— 5 分钟搞定，终身复用。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记错了会出事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记什么 / 不记什么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5303520" cy="3200400"/>
          </a:xfrm>
          <a:prstGeom prst="roundRect">
            <a:avLst>
              <a:gd name="adj" fmla="val 2857"/>
            </a:avLst>
          </a:prstGeom>
          <a:solidFill>
            <a:srgbClr val="EAF5EF"/>
          </a:solidFill>
          <a:ln/>
        </p:spPr>
      </p:sp>
      <p:sp>
        <p:nvSpPr>
          <p:cNvPr id="6" name="Shape 4"/>
          <p:cNvSpPr/>
          <p:nvPr/>
        </p:nvSpPr>
        <p:spPr>
          <a:xfrm>
            <a:off x="914400" y="1755648"/>
            <a:ext cx="530352" cy="530352"/>
          </a:xfrm>
          <a:prstGeom prst="ellipse">
            <a:avLst/>
          </a:prstGeom>
          <a:solidFill>
            <a:srgbClr val="3E9E6E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75564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1600200" y="1773936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E9E6E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该记（帮 AI 更懂你）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05840" y="2514600"/>
            <a:ext cx="448056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品牌名 + 品牌色 + slogan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目标受众、内容语气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主战平台与常用尺寸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常用素材放在哪个文件夹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你的禁忌词 / 红线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6336792" y="1463040"/>
            <a:ext cx="5303520" cy="3200400"/>
          </a:xfrm>
          <a:prstGeom prst="roundRect">
            <a:avLst>
              <a:gd name="adj" fmla="val 2857"/>
            </a:avLst>
          </a:prstGeom>
          <a:solidFill>
            <a:srgbClr val="FBECEA"/>
          </a:solidFill>
          <a:ln/>
        </p:spPr>
      </p:sp>
      <p:sp>
        <p:nvSpPr>
          <p:cNvPr id="11" name="Shape 9"/>
          <p:cNvSpPr/>
          <p:nvPr/>
        </p:nvSpPr>
        <p:spPr>
          <a:xfrm>
            <a:off x="6702552" y="1755648"/>
            <a:ext cx="530352" cy="530352"/>
          </a:xfrm>
          <a:prstGeom prst="ellipse">
            <a:avLst/>
          </a:prstGeom>
          <a:solidFill>
            <a:srgbClr val="C9514B"/>
          </a:solidFill>
          <a:ln/>
        </p:spPr>
      </p:sp>
      <p:sp>
        <p:nvSpPr>
          <p:cNvPr id="12" name="Text 10"/>
          <p:cNvSpPr/>
          <p:nvPr/>
        </p:nvSpPr>
        <p:spPr>
          <a:xfrm>
            <a:off x="6702552" y="175564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✕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7388352" y="1773936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9514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别记（会出事）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793992" y="2514600"/>
            <a:ext cx="448056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客户隐私（手机 / 邮箱 / 身份证）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密码、API 密钥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一次性的临时信息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随时会变的价格 / 库存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548640" y="4892040"/>
            <a:ext cx="110916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分类写进 CLAUDE.md：① 品牌  ② 受众  ③ 语气  ④ 平台尺寸  ⑤ 素材  ⑥ 红线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OBJECTIVES + 时间表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本节目标 &amp; 今天怎么过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48640" y="15544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学完你能做到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48640" y="20116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0116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07008" y="1938528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装好 Claude + Codex 两个 app，会用对话框干活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548640" y="2944368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94436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207008" y="2871216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看懂 agent 怎么调工具、读写文件、跑命令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548640" y="3877056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87705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207008" y="3803904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掌握四步心法：确认主题 → research → 产出 → 微调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548640" y="4809744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480974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07008" y="4736592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写出自己的 CLAUDE.md，让 AI 记住你的品牌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5989320" y="1554480"/>
            <a:ext cx="5650992" cy="4297680"/>
          </a:xfrm>
          <a:prstGeom prst="roundRect">
            <a:avLst>
              <a:gd name="adj" fmla="val 212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355080" y="1783080"/>
            <a:ext cx="49194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150 分钟时间表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355080" y="233172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0–15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543800" y="2331720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开场：agent 到底是什么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355080" y="2898648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15–55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543800" y="2898648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装 app + 登录 + 第一句话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355080" y="3465576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55–85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543800" y="3465576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基本操作 + 怎么提需求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355080" y="4032504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85–115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543800" y="4032504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四步工作流心法 + 演示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355080" y="4599432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115–140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7543800" y="4599432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记忆系统 + 写 CLAUDE.md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355080" y="516636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140–150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7543800" y="5166360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作业 + 答疑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下节课前做完，带过来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课后作业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1888236"/>
            <a:ext cx="658368" cy="658368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888236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874520" y="1764792"/>
            <a:ext cx="94000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截图：两个 app 都装好并能登录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874520" y="2258568"/>
            <a:ext cx="9400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+ Codex 各打开一次，各给它一个小任务，截图保存。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218688"/>
            <a:ext cx="11091672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914400" y="3598164"/>
            <a:ext cx="658368" cy="658368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598164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1874520" y="3474720"/>
            <a:ext cx="94000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写一份自己的 CLAUDE.md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874520" y="3968496"/>
            <a:ext cx="9400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至少含五段：品牌 / 受众 / 语气 / 平台尺寸 / 红线。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4983480"/>
            <a:ext cx="11091672" cy="868680"/>
          </a:xfrm>
          <a:prstGeom prst="roundRect">
            <a:avLst>
              <a:gd name="adj" fmla="val 10526"/>
            </a:avLst>
          </a:prstGeom>
          <a:solidFill>
            <a:srgbClr val="DCEAEA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4983480"/>
            <a:ext cx="1036015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验收标准　</a:t>
            </a:r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下节课用你的 CLAUDE.md 现场出一条文案 —— 看 AI 是否抓准了你的品牌和语气。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本节小结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554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325880" y="1554480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装好两个 app，会用对话框干活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640080" y="2304288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3042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325880" y="2304288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懂 agent：调工具 · 读写文件 · 跑命令</a:t>
            </a:r>
            <a:endParaRPr lang="en-US" sz="1650" dirty="0"/>
          </a:p>
        </p:txBody>
      </p:sp>
      <p:sp>
        <p:nvSpPr>
          <p:cNvPr id="9" name="Shape 7"/>
          <p:cNvSpPr/>
          <p:nvPr/>
        </p:nvSpPr>
        <p:spPr>
          <a:xfrm>
            <a:off x="640080" y="3054096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30540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325880" y="3054096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会提需求：要什么+给谁+平台+风格+禁忌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640080" y="3803904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8039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325880" y="3803904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会四步心法 + 写自己的 CLAUDE.md</a:t>
            </a:r>
            <a:endParaRPr lang="en-US" sz="1650" dirty="0"/>
          </a:p>
        </p:txBody>
      </p:sp>
      <p:sp>
        <p:nvSpPr>
          <p:cNvPr id="15" name="Shape 13"/>
          <p:cNvSpPr/>
          <p:nvPr/>
        </p:nvSpPr>
        <p:spPr>
          <a:xfrm>
            <a:off x="7452360" y="1463040"/>
            <a:ext cx="4160520" cy="3520440"/>
          </a:xfrm>
          <a:prstGeom prst="roundRect">
            <a:avLst>
              <a:gd name="adj" fmla="val 3117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7772400" y="16916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下节预告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772400" y="2103120"/>
            <a:ext cx="3611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2 节</a:t>
            </a:r>
            <a:endParaRPr lang="en-US" sz="21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Research 工作流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7772400" y="3200400"/>
            <a:ext cx="3611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确认选题：让 AI 反问你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deep-research：多源带出处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Agent-Reach：抓小红书 / B站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产出：一份选题 brief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" y="52120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把今天的作业带来，下节直接开干。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每节都出一个真东西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你在哪：6 节地图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608076" y="1965960"/>
            <a:ext cx="1691640" cy="2743200"/>
          </a:xfrm>
          <a:prstGeom prst="roundRect">
            <a:avLst>
              <a:gd name="adj" fmla="val 5405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170432" y="2240280"/>
            <a:ext cx="566928" cy="566928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1170432" y="224028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99516" y="2926080"/>
            <a:ext cx="1508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入门 + 心法</a:t>
            </a:r>
            <a:endParaRPr lang="en-US" sz="1450" dirty="0"/>
          </a:p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 记忆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928116" y="3840480"/>
            <a:ext cx="1051560" cy="0"/>
          </a:xfrm>
          <a:prstGeom prst="line">
            <a:avLst/>
          </a:prstGeom>
          <a:noFill/>
          <a:ln w="12700">
            <a:solidFill>
              <a:srgbClr val="F2C2A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9516" y="3941064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99516" y="4215384"/>
            <a:ext cx="1508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跑通环境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2464308" y="1965960"/>
            <a:ext cx="1691640" cy="2743200"/>
          </a:xfrm>
          <a:prstGeom prst="roundRect">
            <a:avLst>
              <a:gd name="adj" fmla="val 5405"/>
            </a:avLst>
          </a:prstGeom>
          <a:solidFill>
            <a:srgbClr val="F4F5F7"/>
          </a:solidFill>
          <a:ln/>
        </p:spPr>
      </p:sp>
      <p:sp>
        <p:nvSpPr>
          <p:cNvPr id="13" name="Shape 11"/>
          <p:cNvSpPr/>
          <p:nvPr/>
        </p:nvSpPr>
        <p:spPr>
          <a:xfrm>
            <a:off x="3026664" y="2240280"/>
            <a:ext cx="566928" cy="56692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4" name="Text 12"/>
          <p:cNvSpPr/>
          <p:nvPr/>
        </p:nvSpPr>
        <p:spPr>
          <a:xfrm>
            <a:off x="3026664" y="224028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2555748" y="2926080"/>
            <a:ext cx="1508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Research</a:t>
            </a:r>
            <a:endParaRPr lang="en-US" sz="1450" dirty="0"/>
          </a:p>
          <a:p>
            <a:pPr algn="ctr"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工作流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2784348" y="3840480"/>
            <a:ext cx="1051560" cy="0"/>
          </a:xfrm>
          <a:prstGeom prst="line">
            <a:avLst/>
          </a:prstGeom>
          <a:noFill/>
          <a:ln w="12700">
            <a:solidFill>
              <a:srgbClr val="EAEC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555748" y="3941064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555748" y="4215384"/>
            <a:ext cx="1508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选题 brief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4320540" y="1965960"/>
            <a:ext cx="1691640" cy="2743200"/>
          </a:xfrm>
          <a:prstGeom prst="roundRect">
            <a:avLst>
              <a:gd name="adj" fmla="val 5405"/>
            </a:avLst>
          </a:prstGeom>
          <a:solidFill>
            <a:srgbClr val="F4F5F7"/>
          </a:solidFill>
          <a:ln/>
        </p:spPr>
      </p:sp>
      <p:sp>
        <p:nvSpPr>
          <p:cNvPr id="20" name="Shape 18"/>
          <p:cNvSpPr/>
          <p:nvPr/>
        </p:nvSpPr>
        <p:spPr>
          <a:xfrm>
            <a:off x="4882896" y="2240280"/>
            <a:ext cx="566928" cy="56692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21" name="Text 19"/>
          <p:cNvSpPr/>
          <p:nvPr/>
        </p:nvSpPr>
        <p:spPr>
          <a:xfrm>
            <a:off x="4882896" y="224028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411980" y="2926080"/>
            <a:ext cx="1508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图片 /</a:t>
            </a:r>
            <a:endParaRPr lang="en-US" sz="1450" dirty="0"/>
          </a:p>
          <a:p>
            <a:pPr algn="ctr"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海报</a:t>
            </a:r>
            <a:endParaRPr lang="en-US" sz="1450" dirty="0"/>
          </a:p>
        </p:txBody>
      </p:sp>
      <p:sp>
        <p:nvSpPr>
          <p:cNvPr id="23" name="Shape 21"/>
          <p:cNvSpPr/>
          <p:nvPr/>
        </p:nvSpPr>
        <p:spPr>
          <a:xfrm>
            <a:off x="4640580" y="3840480"/>
            <a:ext cx="1051560" cy="0"/>
          </a:xfrm>
          <a:prstGeom prst="line">
            <a:avLst/>
          </a:prstGeom>
          <a:noFill/>
          <a:ln w="12700">
            <a:solidFill>
              <a:srgbClr val="EAECF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411980" y="3941064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411980" y="4215384"/>
            <a:ext cx="1508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一张海报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6176772" y="1965960"/>
            <a:ext cx="1691640" cy="2743200"/>
          </a:xfrm>
          <a:prstGeom prst="roundRect">
            <a:avLst>
              <a:gd name="adj" fmla="val 5405"/>
            </a:avLst>
          </a:prstGeom>
          <a:solidFill>
            <a:srgbClr val="F4F5F7"/>
          </a:solidFill>
          <a:ln/>
        </p:spPr>
      </p:sp>
      <p:sp>
        <p:nvSpPr>
          <p:cNvPr id="27" name="Shape 25"/>
          <p:cNvSpPr/>
          <p:nvPr/>
        </p:nvSpPr>
        <p:spPr>
          <a:xfrm>
            <a:off x="6739128" y="2240280"/>
            <a:ext cx="566928" cy="56692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28" name="Text 26"/>
          <p:cNvSpPr/>
          <p:nvPr/>
        </p:nvSpPr>
        <p:spPr>
          <a:xfrm>
            <a:off x="6739128" y="224028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6268212" y="2926080"/>
            <a:ext cx="1508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视频</a:t>
            </a:r>
            <a:endParaRPr lang="en-US" sz="1450" dirty="0"/>
          </a:p>
          <a:p>
            <a:pPr algn="ctr"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生成</a:t>
            </a:r>
            <a:endParaRPr lang="en-US" sz="1450" dirty="0"/>
          </a:p>
        </p:txBody>
      </p:sp>
      <p:sp>
        <p:nvSpPr>
          <p:cNvPr id="30" name="Shape 28"/>
          <p:cNvSpPr/>
          <p:nvPr/>
        </p:nvSpPr>
        <p:spPr>
          <a:xfrm>
            <a:off x="6496812" y="3840480"/>
            <a:ext cx="1051560" cy="0"/>
          </a:xfrm>
          <a:prstGeom prst="line">
            <a:avLst/>
          </a:prstGeom>
          <a:noFill/>
          <a:ln w="12700">
            <a:solidFill>
              <a:srgbClr val="EAECF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268212" y="3941064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68212" y="4215384"/>
            <a:ext cx="1508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一条短视频</a:t>
            </a:r>
            <a:endParaRPr lang="en-US" sz="1250" dirty="0"/>
          </a:p>
        </p:txBody>
      </p:sp>
      <p:sp>
        <p:nvSpPr>
          <p:cNvPr id="33" name="Shape 31"/>
          <p:cNvSpPr/>
          <p:nvPr/>
        </p:nvSpPr>
        <p:spPr>
          <a:xfrm>
            <a:off x="8033004" y="1965960"/>
            <a:ext cx="1691640" cy="2743200"/>
          </a:xfrm>
          <a:prstGeom prst="roundRect">
            <a:avLst>
              <a:gd name="adj" fmla="val 5405"/>
            </a:avLst>
          </a:prstGeom>
          <a:solidFill>
            <a:srgbClr val="F4F5F7"/>
          </a:solidFill>
          <a:ln/>
        </p:spPr>
      </p:sp>
      <p:sp>
        <p:nvSpPr>
          <p:cNvPr id="34" name="Shape 32"/>
          <p:cNvSpPr/>
          <p:nvPr/>
        </p:nvSpPr>
        <p:spPr>
          <a:xfrm>
            <a:off x="8595360" y="2240280"/>
            <a:ext cx="566928" cy="56692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35" name="Text 33"/>
          <p:cNvSpPr/>
          <p:nvPr/>
        </p:nvSpPr>
        <p:spPr>
          <a:xfrm>
            <a:off x="8595360" y="224028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124444" y="2926080"/>
            <a:ext cx="1508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自建工具</a:t>
            </a:r>
            <a:endParaRPr lang="en-US" sz="1450" dirty="0"/>
          </a:p>
          <a:p>
            <a:pPr algn="ctr"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 GWS</a:t>
            </a:r>
            <a:endParaRPr lang="en-US" sz="1450" dirty="0"/>
          </a:p>
        </p:txBody>
      </p:sp>
      <p:sp>
        <p:nvSpPr>
          <p:cNvPr id="37" name="Shape 35"/>
          <p:cNvSpPr/>
          <p:nvPr/>
        </p:nvSpPr>
        <p:spPr>
          <a:xfrm>
            <a:off x="8353044" y="3840480"/>
            <a:ext cx="1051560" cy="0"/>
          </a:xfrm>
          <a:prstGeom prst="line">
            <a:avLst/>
          </a:prstGeom>
          <a:noFill/>
          <a:ln w="12700">
            <a:solidFill>
              <a:srgbClr val="EAECF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124444" y="3941064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8124444" y="4215384"/>
            <a:ext cx="1508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一个 skill</a:t>
            </a:r>
            <a:endParaRPr lang="en-US" sz="1250" dirty="0"/>
          </a:p>
        </p:txBody>
      </p:sp>
      <p:sp>
        <p:nvSpPr>
          <p:cNvPr id="40" name="Shape 38"/>
          <p:cNvSpPr/>
          <p:nvPr/>
        </p:nvSpPr>
        <p:spPr>
          <a:xfrm>
            <a:off x="9889236" y="1965960"/>
            <a:ext cx="1691640" cy="2743200"/>
          </a:xfrm>
          <a:prstGeom prst="roundRect">
            <a:avLst>
              <a:gd name="adj" fmla="val 5405"/>
            </a:avLst>
          </a:prstGeom>
          <a:solidFill>
            <a:srgbClr val="F4F5F7"/>
          </a:solidFill>
          <a:ln/>
        </p:spPr>
      </p:sp>
      <p:sp>
        <p:nvSpPr>
          <p:cNvPr id="41" name="Shape 39"/>
          <p:cNvSpPr/>
          <p:nvPr/>
        </p:nvSpPr>
        <p:spPr>
          <a:xfrm>
            <a:off x="10451592" y="2240280"/>
            <a:ext cx="566928" cy="56692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42" name="Text 40"/>
          <p:cNvSpPr/>
          <p:nvPr/>
        </p:nvSpPr>
        <p:spPr>
          <a:xfrm>
            <a:off x="10451592" y="224028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6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9980676" y="2926080"/>
            <a:ext cx="1508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SEO/GEO</a:t>
            </a:r>
            <a:endParaRPr lang="en-US" sz="1450" dirty="0"/>
          </a:p>
          <a:p>
            <a:pPr algn="ctr"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 整合</a:t>
            </a:r>
            <a:endParaRPr lang="en-US" sz="1450" dirty="0"/>
          </a:p>
        </p:txBody>
      </p:sp>
      <p:sp>
        <p:nvSpPr>
          <p:cNvPr id="44" name="Shape 42"/>
          <p:cNvSpPr/>
          <p:nvPr/>
        </p:nvSpPr>
        <p:spPr>
          <a:xfrm>
            <a:off x="10209276" y="3840480"/>
            <a:ext cx="1051560" cy="0"/>
          </a:xfrm>
          <a:prstGeom prst="line">
            <a:avLst/>
          </a:prstGeom>
          <a:noFill/>
          <a:ln w="12700">
            <a:solidFill>
              <a:srgbClr val="EAECF1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9980676" y="3941064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9980676" y="4215384"/>
            <a:ext cx="1508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mini campaign</a:t>
            </a:r>
            <a:endParaRPr lang="en-US" sz="1250" dirty="0"/>
          </a:p>
        </p:txBody>
      </p:sp>
      <p:sp>
        <p:nvSpPr>
          <p:cNvPr id="47" name="Text 45"/>
          <p:cNvSpPr/>
          <p:nvPr/>
        </p:nvSpPr>
        <p:spPr>
          <a:xfrm>
            <a:off x="548640" y="5029200"/>
            <a:ext cx="110916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每一节都套同一套四步心法 —— 今天先把它学透，后面就是不断复用。</a:t>
            </a:r>
            <a:endParaRPr lang="en-US" sz="1400" dirty="0"/>
          </a:p>
        </p:txBody>
      </p:sp>
      <p:sp>
        <p:nvSpPr>
          <p:cNvPr id="48" name="Text 46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为什么它更像一个会动手的助理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agent ≠ 聊天机器人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5303520" cy="2743200"/>
          </a:xfrm>
          <a:prstGeom prst="roundRect">
            <a:avLst>
              <a:gd name="adj" fmla="val 3333"/>
            </a:avLst>
          </a:prstGeom>
          <a:solidFill>
            <a:srgbClr val="F4F5F7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764792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普通聊天机器人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1005840" y="2377440"/>
            <a:ext cx="44805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只回答当前这个问题，答完就忘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给你「步骤」，你自己照着做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出图 / 文件靠你复制粘贴搬运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碰不到你电脑里的文件和软件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6336792" y="1508760"/>
            <a:ext cx="5303520" cy="2743200"/>
          </a:xfrm>
          <a:prstGeom prst="roundRect">
            <a:avLst>
              <a:gd name="adj" fmla="val 3333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702552" y="1764792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agent（本课主角）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6793992" y="2377440"/>
            <a:ext cx="44805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能调工具：搜索、出图、做视频、发邮件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能直接读写你电脑里的文件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能连续干很多步，中途不用你盯</a:t>
            </a:r>
            <a:endParaRPr lang="en-US" sz="145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你说一句话，它把整串活干完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548640" y="4526280"/>
            <a:ext cx="11091672" cy="1234440"/>
          </a:xfrm>
          <a:prstGeom prst="roundRect">
            <a:avLst>
              <a:gd name="adj" fmla="val 7407"/>
            </a:avLst>
          </a:prstGeom>
          <a:solidFill>
            <a:srgbClr val="1B1F3B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468172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一个例子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" y="5029200"/>
            <a:ext cx="103601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你说：</a:t>
            </a:r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「把这 50 张照片按拍摄日期重命名，挑出模糊的放一个文件夹」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聊天机器人：</a:t>
            </a:r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给你一段教程。  </a:t>
            </a:r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agent：</a:t>
            </a:r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2C2AE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直接打开文件夹，改完、挑完，告诉你结果。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两个都装，对照着用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本课两个主角：Claude vs Codex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5303520" cy="3246120"/>
          </a:xfrm>
          <a:prstGeom prst="roundRect">
            <a:avLst>
              <a:gd name="adj" fmla="val 2817"/>
            </a:avLst>
          </a:prstGeom>
          <a:solidFill>
            <a:srgbClr val="FFFFFF"/>
          </a:solidFill>
          <a:ln w="12700">
            <a:solidFill>
              <a:srgbClr val="EAECF1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463040"/>
            <a:ext cx="5303520" cy="777240"/>
          </a:xfrm>
          <a:prstGeom prst="roundRect">
            <a:avLst>
              <a:gd name="adj" fmla="val 11765"/>
            </a:avLst>
          </a:prstGeom>
          <a:solidFill>
            <a:srgbClr val="E0734D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1920240"/>
            <a:ext cx="5303520" cy="320040"/>
          </a:xfrm>
          <a:prstGeom prst="rect">
            <a:avLst/>
          </a:prstGeom>
          <a:solidFill>
            <a:srgbClr val="E0734D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481328"/>
            <a:ext cx="45720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914400" y="242316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出品方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2176272" y="2423160"/>
            <a:ext cx="3337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Anthropic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914400" y="2990088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强项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2176272" y="2990088"/>
            <a:ext cx="3337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写 HTML 排版、skills、记忆、长流程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3557016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出图方式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2176272" y="3557016"/>
            <a:ext cx="3337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写 HTML 截图 / 调 openart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914400" y="4123944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本课用它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2176272" y="4123944"/>
            <a:ext cx="3337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海报排版 · research · 自建工具 · 自动化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6336792" y="1463040"/>
            <a:ext cx="5303520" cy="3246120"/>
          </a:xfrm>
          <a:prstGeom prst="roundRect">
            <a:avLst>
              <a:gd name="adj" fmla="val 2817"/>
            </a:avLst>
          </a:prstGeom>
          <a:solidFill>
            <a:srgbClr val="FFFFFF"/>
          </a:solidFill>
          <a:ln w="12700">
            <a:solidFill>
              <a:srgbClr val="EAECF1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336792" y="1463040"/>
            <a:ext cx="5303520" cy="777240"/>
          </a:xfrm>
          <a:prstGeom prst="roundRect">
            <a:avLst>
              <a:gd name="adj" fmla="val 11765"/>
            </a:avLst>
          </a:prstGeom>
          <a:solidFill>
            <a:srgbClr val="2E8A8A"/>
          </a:solidFill>
          <a:ln/>
        </p:spPr>
      </p:sp>
      <p:sp>
        <p:nvSpPr>
          <p:cNvPr id="19" name="Shape 17"/>
          <p:cNvSpPr/>
          <p:nvPr/>
        </p:nvSpPr>
        <p:spPr>
          <a:xfrm>
            <a:off x="6336792" y="1920240"/>
            <a:ext cx="5303520" cy="320040"/>
          </a:xfrm>
          <a:prstGeom prst="rect">
            <a:avLst/>
          </a:prstGeom>
          <a:solidFill>
            <a:srgbClr val="2E8A8A"/>
          </a:solidFill>
          <a:ln/>
        </p:spPr>
      </p:sp>
      <p:sp>
        <p:nvSpPr>
          <p:cNvPr id="20" name="Text 18"/>
          <p:cNvSpPr/>
          <p:nvPr/>
        </p:nvSpPr>
        <p:spPr>
          <a:xfrm>
            <a:off x="6702552" y="1481328"/>
            <a:ext cx="45720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Codex</a:t>
            </a:r>
            <a:endParaRPr lang="en-US" sz="2100" dirty="0"/>
          </a:p>
        </p:txBody>
      </p:sp>
      <p:sp>
        <p:nvSpPr>
          <p:cNvPr id="21" name="Text 19"/>
          <p:cNvSpPr/>
          <p:nvPr/>
        </p:nvSpPr>
        <p:spPr>
          <a:xfrm>
            <a:off x="6702552" y="2423160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出品方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7964424" y="2423160"/>
            <a:ext cx="3337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OpenAI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702552" y="2990088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强项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7964424" y="2990088"/>
            <a:ext cx="3337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内置 gpt-image-2 出图、写代码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6702552" y="3557016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出图方式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7964424" y="3557016"/>
            <a:ext cx="3337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$imagegen 一句话直接出图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6702552" y="4123944"/>
            <a:ext cx="1234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本课用它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7964424" y="4123944"/>
            <a:ext cx="3337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快速文生图 · 对照学习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548640" y="4937760"/>
            <a:ext cx="11091672" cy="841248"/>
          </a:xfrm>
          <a:prstGeom prst="roundRect">
            <a:avLst>
              <a:gd name="adj" fmla="val 10870"/>
            </a:avLst>
          </a:prstGeom>
          <a:solidFill>
            <a:srgbClr val="FBE7DE"/>
          </a:solidFill>
          <a:ln/>
        </p:spPr>
      </p:sp>
      <p:sp>
        <p:nvSpPr>
          <p:cNvPr id="30" name="Text 28"/>
          <p:cNvSpPr/>
          <p:nvPr/>
        </p:nvSpPr>
        <p:spPr>
          <a:xfrm>
            <a:off x="914400" y="5047488"/>
            <a:ext cx="10360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怎么选？  </a:t>
            </a:r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要精确版面 / 中文排版 / 品牌统一 → Claude；要快出插画 / 配图 → Codex。新手两个都开着，同一个需求各跑一遍对比。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决定 AI 出活质量的关键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提需求公式：烂需求 → 好需求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3383280" cy="1828800"/>
          </a:xfrm>
          <a:prstGeom prst="roundRect">
            <a:avLst>
              <a:gd name="adj" fmla="val 5000"/>
            </a:avLst>
          </a:prstGeom>
          <a:solidFill>
            <a:srgbClr val="F4F5F7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9164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9514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✕ 烂需求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14884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「做个海报」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AI 只能瞎猜，来回返工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160520" y="1463040"/>
            <a:ext cx="7479792" cy="1828800"/>
          </a:xfrm>
          <a:prstGeom prst="roundRect">
            <a:avLst>
              <a:gd name="adj" fmla="val 5000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434840" y="1664208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 好需求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434840" y="2084832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「做一张小红书竖版海报 1080×1440，主题秋季抗衰，主色深蓝+金，</a:t>
            </a:r>
            <a:endParaRPr lang="en-US" sz="15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标题『逆龄三部曲』，给 30–50 岁女性，别写疗效承诺」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3611880"/>
            <a:ext cx="11091672" cy="2148840"/>
          </a:xfrm>
          <a:prstGeom prst="roundRect">
            <a:avLst>
              <a:gd name="adj" fmla="val 4255"/>
            </a:avLst>
          </a:prstGeom>
          <a:solidFill>
            <a:srgbClr val="1B1F3B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37947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万能公式（照着填）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14400" y="4251960"/>
            <a:ext cx="188915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要什么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14400" y="4645152"/>
            <a:ext cx="184343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海报 / 文案 / 视频…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2730398" y="425196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B709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2986430" y="4251960"/>
            <a:ext cx="188915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给谁看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986430" y="4645152"/>
            <a:ext cx="184343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30–50 岁女性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4802429" y="425196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B709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058461" y="4251960"/>
            <a:ext cx="188915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平台 / 尺寸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58461" y="4645152"/>
            <a:ext cx="184343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小红书 1080×1440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6874459" y="425196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B709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130491" y="4251960"/>
            <a:ext cx="188915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风格 / 品牌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130491" y="4645152"/>
            <a:ext cx="184343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深蓝+金，专业亲切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8946490" y="4251960"/>
            <a:ext cx="228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B709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9202522" y="4251960"/>
            <a:ext cx="188915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禁忌 / 红线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9202522" y="4645152"/>
            <a:ext cx="184343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不写疗效承诺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548640" y="5897880"/>
            <a:ext cx="110916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不用说得文绉绉 —— 像给同事交代活一样，把这五项讲清楚就够。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1 · 15–55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装 app + 登录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不开终端 · 不装 Node · 全程图形界面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非程序员零门槛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装 app + 登录：三步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3529584" cy="3977640"/>
          </a:xfrm>
          <a:prstGeom prst="roundRect">
            <a:avLst>
              <a:gd name="adj" fmla="val 2591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68680" y="1801368"/>
            <a:ext cx="640080" cy="64008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180136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1645920" y="1819656"/>
            <a:ext cx="224942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装 Claude 桌面 app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960120" y="2788920"/>
            <a:ext cx="2752344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浏览器搜「Claude 下载」进官网</a:t>
            </a:r>
            <a:endParaRPr lang="en-US" sz="14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下载桌面版 → 安装 → 打开</a:t>
            </a:r>
            <a:endParaRPr lang="en-US" sz="14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Claude 账号登录</a:t>
            </a:r>
            <a:endParaRPr lang="en-US" sz="14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确认订阅（Pro / Max）已生效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325112" y="1508760"/>
            <a:ext cx="3529584" cy="3977640"/>
          </a:xfrm>
          <a:prstGeom prst="roundRect">
            <a:avLst>
              <a:gd name="adj" fmla="val 2591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45152" y="1801368"/>
            <a:ext cx="640080" cy="64008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2" name="Text 10"/>
          <p:cNvSpPr/>
          <p:nvPr/>
        </p:nvSpPr>
        <p:spPr>
          <a:xfrm>
            <a:off x="4645152" y="180136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5422392" y="1819656"/>
            <a:ext cx="224942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装 Codex app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736592" y="2788920"/>
            <a:ext cx="2752344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OpenAI 官网 / ChatGPT 里找 Codex</a:t>
            </a:r>
            <a:endParaRPr lang="en-US" sz="14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下载 → 安装 → 打开</a:t>
            </a:r>
            <a:endParaRPr lang="en-US" sz="14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OpenAI 账号登录</a:t>
            </a:r>
            <a:endParaRPr lang="en-US" sz="14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确认有 Codex 使用额度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101584" y="1508760"/>
            <a:ext cx="3529584" cy="3977640"/>
          </a:xfrm>
          <a:prstGeom prst="roundRect">
            <a:avLst>
              <a:gd name="adj" fmla="val 2591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421624" y="1801368"/>
            <a:ext cx="640080" cy="64008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7" name="Text 15"/>
          <p:cNvSpPr/>
          <p:nvPr/>
        </p:nvSpPr>
        <p:spPr>
          <a:xfrm>
            <a:off x="8421624" y="180136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9198864" y="1819656"/>
            <a:ext cx="224942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说第一句话试手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513064" y="2788920"/>
            <a:ext cx="2752344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选一个文件夹当「工作区」</a:t>
            </a:r>
            <a:endParaRPr lang="en-US" sz="14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对话框打一个小任务</a:t>
            </a:r>
            <a:endParaRPr lang="en-US" sz="14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看它执行、给结果</a:t>
            </a:r>
            <a:endParaRPr lang="en-US" sz="1400" dirty="0"/>
          </a:p>
          <a:p>
            <a:pPr marL="342900" indent="-342900">
              <a:spcAft>
                <a:spcPts val="11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成了 → 环境就通了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48640" y="5669280"/>
            <a:ext cx="110916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认准官网 —— 别下成网页版，或下成 ChatGPT app（那不是 Codex）。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动你电脑前会先问你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权限弹窗：什么时候允许 / 拒绝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1115568"/>
          </a:xfrm>
          <a:prstGeom prst="roundRect">
            <a:avLst>
              <a:gd name="adj" fmla="val 7377"/>
            </a:avLst>
          </a:prstGeom>
          <a:solidFill>
            <a:srgbClr val="F4F5F7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508760"/>
            <a:ext cx="128016" cy="1115568"/>
          </a:xfrm>
          <a:prstGeom prst="roundRect">
            <a:avLst>
              <a:gd name="adj" fmla="val 14286"/>
            </a:avLst>
          </a:prstGeom>
          <a:solidFill>
            <a:srgbClr val="3E9E6E"/>
          </a:solidFill>
          <a:ln/>
        </p:spPr>
      </p:sp>
      <p:sp>
        <p:nvSpPr>
          <p:cNvPr id="7" name="Text 5"/>
          <p:cNvSpPr/>
          <p:nvPr/>
        </p:nvSpPr>
        <p:spPr>
          <a:xfrm>
            <a:off x="960120" y="1508760"/>
            <a:ext cx="246888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读文件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3474720" y="1819656"/>
            <a:ext cx="1417320" cy="493776"/>
          </a:xfrm>
          <a:prstGeom prst="roundRect">
            <a:avLst>
              <a:gd name="adj" fmla="val 18519"/>
            </a:avLst>
          </a:prstGeom>
          <a:solidFill>
            <a:srgbClr val="3E9E6E"/>
          </a:solidFill>
          <a:ln/>
        </p:spPr>
      </p:sp>
      <p:sp>
        <p:nvSpPr>
          <p:cNvPr id="9" name="Text 7"/>
          <p:cNvSpPr/>
          <p:nvPr/>
        </p:nvSpPr>
        <p:spPr>
          <a:xfrm>
            <a:off x="3474720" y="1819656"/>
            <a:ext cx="141732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一般安全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212080" y="1508760"/>
            <a:ext cx="6153912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让它看你的文件、图片、表格 —— 放心允许。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548640" y="2825496"/>
            <a:ext cx="11091672" cy="1115568"/>
          </a:xfrm>
          <a:prstGeom prst="roundRect">
            <a:avLst>
              <a:gd name="adj" fmla="val 7377"/>
            </a:avLst>
          </a:prstGeom>
          <a:solidFill>
            <a:srgbClr val="F4F5F7"/>
          </a:solidFill>
          <a:ln/>
        </p:spPr>
      </p:sp>
      <p:sp>
        <p:nvSpPr>
          <p:cNvPr id="12" name="Shape 10"/>
          <p:cNvSpPr/>
          <p:nvPr/>
        </p:nvSpPr>
        <p:spPr>
          <a:xfrm>
            <a:off x="548640" y="2825496"/>
            <a:ext cx="128016" cy="1115568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13" name="Text 11"/>
          <p:cNvSpPr/>
          <p:nvPr/>
        </p:nvSpPr>
        <p:spPr>
          <a:xfrm>
            <a:off x="960120" y="2825496"/>
            <a:ext cx="246888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写 / 改文件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3474720" y="3136392"/>
            <a:ext cx="1417320" cy="493776"/>
          </a:xfrm>
          <a:prstGeom prst="roundRect">
            <a:avLst>
              <a:gd name="adj" fmla="val 18519"/>
            </a:avLst>
          </a:prstGeom>
          <a:solidFill>
            <a:srgbClr val="F2B441"/>
          </a:solidFill>
          <a:ln/>
        </p:spPr>
      </p:sp>
      <p:sp>
        <p:nvSpPr>
          <p:cNvPr id="15" name="Text 13"/>
          <p:cNvSpPr/>
          <p:nvPr/>
        </p:nvSpPr>
        <p:spPr>
          <a:xfrm>
            <a:off x="3474720" y="3136392"/>
            <a:ext cx="141732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看清再点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212080" y="2825496"/>
            <a:ext cx="6153912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确认它改的是哪个文件；重要文件先留个备份。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548640" y="4142232"/>
            <a:ext cx="11091672" cy="1115568"/>
          </a:xfrm>
          <a:prstGeom prst="roundRect">
            <a:avLst>
              <a:gd name="adj" fmla="val 7377"/>
            </a:avLst>
          </a:prstGeom>
          <a:solidFill>
            <a:srgbClr val="F4F5F7"/>
          </a:solidFill>
          <a:ln/>
        </p:spPr>
      </p:sp>
      <p:sp>
        <p:nvSpPr>
          <p:cNvPr id="18" name="Shape 16"/>
          <p:cNvSpPr/>
          <p:nvPr/>
        </p:nvSpPr>
        <p:spPr>
          <a:xfrm>
            <a:off x="548640" y="4142232"/>
            <a:ext cx="128016" cy="1115568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19" name="Text 17"/>
          <p:cNvSpPr/>
          <p:nvPr/>
        </p:nvSpPr>
        <p:spPr>
          <a:xfrm>
            <a:off x="960120" y="4142232"/>
            <a:ext cx="246888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跑命令 / 装东西</a:t>
            </a:r>
            <a:endParaRPr lang="en-US" sz="1700" dirty="0"/>
          </a:p>
        </p:txBody>
      </p:sp>
      <p:sp>
        <p:nvSpPr>
          <p:cNvPr id="20" name="Shape 18"/>
          <p:cNvSpPr/>
          <p:nvPr/>
        </p:nvSpPr>
        <p:spPr>
          <a:xfrm>
            <a:off x="3474720" y="4453128"/>
            <a:ext cx="1417320" cy="493776"/>
          </a:xfrm>
          <a:prstGeom prst="roundRect">
            <a:avLst>
              <a:gd name="adj" fmla="val 18519"/>
            </a:avLst>
          </a:prstGeom>
          <a:solidFill>
            <a:srgbClr val="E0734D"/>
          </a:solidFill>
          <a:ln/>
        </p:spPr>
      </p:sp>
      <p:sp>
        <p:nvSpPr>
          <p:cNvPr id="21" name="Text 19"/>
          <p:cNvSpPr/>
          <p:nvPr/>
        </p:nvSpPr>
        <p:spPr>
          <a:xfrm>
            <a:off x="3474720" y="4453128"/>
            <a:ext cx="141732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看懂再点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212080" y="4142232"/>
            <a:ext cx="6153912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装工具、跑脚本可以允许；遇到删除类要警惕。</a:t>
            </a:r>
            <a:endParaRPr lang="en-US" sz="1350" dirty="0"/>
          </a:p>
        </p:txBody>
      </p:sp>
      <p:sp>
        <p:nvSpPr>
          <p:cNvPr id="23" name="Shape 21"/>
          <p:cNvSpPr/>
          <p:nvPr/>
        </p:nvSpPr>
        <p:spPr>
          <a:xfrm>
            <a:off x="548640" y="5440680"/>
            <a:ext cx="11091672" cy="640080"/>
          </a:xfrm>
          <a:prstGeom prst="roundRect">
            <a:avLst>
              <a:gd name="adj" fmla="val 14286"/>
            </a:avLst>
          </a:prstGeom>
          <a:solidFill>
            <a:srgbClr val="1B1F3B"/>
          </a:solidFill>
          <a:ln/>
        </p:spPr>
      </p:sp>
      <p:sp>
        <p:nvSpPr>
          <p:cNvPr id="24" name="Text 22"/>
          <p:cNvSpPr/>
          <p:nvPr/>
        </p:nvSpPr>
        <p:spPr>
          <a:xfrm>
            <a:off x="914400" y="5440680"/>
            <a:ext cx="103601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拿不准？  </a:t>
            </a:r>
            <a:pPr indent="0" marL="0">
              <a:buNone/>
            </a:pPr>
            <a:r>
              <a:rPr lang="en-US" sz="13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让它先解释「这一步要干嘛」，看明白再决定允许还是拒绝。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1 节 · 入门 + 工作流 + 记忆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第1节 · 入门 + 工作流思维 + 记忆系统</dc:title>
  <dc:subject>PptxGenJS Presentation</dc:subject>
  <dc:creator>Claude / Codex 实战课</dc:creator>
  <cp:lastModifiedBy>Claude / Codex 实战课</cp:lastModifiedBy>
  <cp:revision>1</cp:revision>
  <dcterms:created xsi:type="dcterms:W3CDTF">2026-06-03T20:39:12Z</dcterms:created>
  <dcterms:modified xsi:type="dcterms:W3CDTF">2026-06-03T20:39:12Z</dcterms:modified>
</cp:coreProperties>
</file>