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54864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4" name="Shape 2"/>
          <p:cNvSpPr/>
          <p:nvPr/>
        </p:nvSpPr>
        <p:spPr>
          <a:xfrm>
            <a:off x="10698480" y="548640"/>
            <a:ext cx="256032" cy="256032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5" name="Shape 3"/>
          <p:cNvSpPr/>
          <p:nvPr/>
        </p:nvSpPr>
        <p:spPr>
          <a:xfrm>
            <a:off x="111556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 小时实战课  ·  第 2 节 / 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 工作流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640080" y="27889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从模糊想法到有料有据的选题 brief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40080" y="3520440"/>
            <a:ext cx="2926080" cy="0"/>
          </a:xfrm>
          <a:prstGeom prst="line">
            <a:avLst/>
          </a:prstGeom>
          <a:noFill/>
          <a:ln w="31750">
            <a:solidFill>
              <a:srgbClr val="E0734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794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今天四个环节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1605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确认主题（反问式） 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deep-research（多源带引用）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Agent-Reach（一手社媒料）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 三种工具怎么选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52578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产出：选题 research brief  ｜  时长 150 分钟  ｜  零编程基础也能上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一份带出处的研究报告 —— 但要记得核对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 给你什么？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44752"/>
            <a:ext cx="7040880" cy="3886200"/>
          </a:xfrm>
          <a:prstGeom prst="roundRect">
            <a:avLst>
              <a:gd name="adj" fmla="val 1882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609344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报告示意（AI 产出样本）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011680"/>
            <a:ext cx="6492240" cy="3154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【结论】2026 年抗衰成分三强：NMN / 视黄醇 / 神经酰胺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— NMN 热度同比+32%（来源：天猫美容白皮书 2026）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— 视黄醇功效有 RCT 临床支持（来源：JAMA Dermatology 2025）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— 神经酰胺屏障修护诉求上升，30+ 女性为主（来源：小红书趋势报告）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【来源列表】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[1] 天猫美容白皮书 2026 · https://…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[2] JAMA Dermatology · doi:10.1001/…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[3] 小红书行业趋势报告 2026 · https://…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7818120" y="1444752"/>
            <a:ext cx="4187952" cy="3886200"/>
          </a:xfrm>
          <a:prstGeom prst="roundRect">
            <a:avLst>
              <a:gd name="adj" fmla="val 2353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138160" y="166420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收到报告后 3 件事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138160" y="2212848"/>
            <a:ext cx="438912" cy="43891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1" name="Text 9"/>
          <p:cNvSpPr/>
          <p:nvPr/>
        </p:nvSpPr>
        <p:spPr>
          <a:xfrm>
            <a:off x="8138160" y="221284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714232" y="2231136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引用要点开核对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714232" y="259689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别全信 · 点链接看原文是否吻合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38160" y="3200400"/>
            <a:ext cx="438912" cy="43891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5" name="Text 13"/>
          <p:cNvSpPr/>
          <p:nvPr/>
        </p:nvSpPr>
        <p:spPr>
          <a:xfrm>
            <a:off x="8138160" y="320040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714232" y="321868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结论段摘进 brief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714232" y="358444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高亮 3–5 个核心数据点直接用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8138160" y="4187952"/>
            <a:ext cx="438912" cy="43891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9" name="Text 17"/>
          <p:cNvSpPr/>
          <p:nvPr/>
        </p:nvSpPr>
        <p:spPr>
          <a:xfrm>
            <a:off x="8138160" y="418795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714232" y="420624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截图存档备查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714232" y="457200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避免下次重复做同一个 research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48640" y="5486400"/>
            <a:ext cx="11091672" cy="658368"/>
          </a:xfrm>
          <a:prstGeom prst="roundRect">
            <a:avLst>
              <a:gd name="adj" fmla="val 13889"/>
            </a:avLst>
          </a:prstGeom>
          <a:solidFill>
            <a:srgbClr val="FBE7DE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" y="548640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黄金原则：  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 节省你搜集时间 70%，但最终用进内容的数据，你自己点开确认过一次。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3 · 75–115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爬小红书 / B站 / X — 一手料直接来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普通搜索看不到小红书正文 —— 它可以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Agent-Reach：为什么需要它？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303520" cy="2331720"/>
          </a:xfrm>
          <a:prstGeom prst="roundRect">
            <a:avLst>
              <a:gd name="adj" fmla="val 3922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463040"/>
            <a:ext cx="128016" cy="2331720"/>
          </a:xfrm>
          <a:prstGeom prst="roundRect">
            <a:avLst>
              <a:gd name="adj" fmla="val 14286"/>
            </a:avLst>
          </a:prstGeom>
          <a:solidFill>
            <a:srgbClr val="C9514B"/>
          </a:solidFill>
          <a:ln/>
        </p:spPr>
      </p:sp>
      <p:sp>
        <p:nvSpPr>
          <p:cNvPr id="7" name="Text 5"/>
          <p:cNvSpPr/>
          <p:nvPr/>
        </p:nvSpPr>
        <p:spPr>
          <a:xfrm>
            <a:off x="932688" y="1719072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普通搜索 / deep-research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960120" y="2286000"/>
            <a:ext cx="464515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 / B站内容爬不到正文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有内容但要登录 / API 才能批量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竞品爆款标题、高赞评论看不全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336792" y="1463040"/>
            <a:ext cx="5303520" cy="2331720"/>
          </a:xfrm>
          <a:prstGeom prst="roundRect">
            <a:avLst>
              <a:gd name="adj" fmla="val 3922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702552" y="1719072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</a:t>
            </a:r>
            <a:endParaRPr lang="en-US" sz="1550" dirty="0"/>
          </a:p>
        </p:txBody>
      </p:sp>
      <p:sp>
        <p:nvSpPr>
          <p:cNvPr id="11" name="Text 9"/>
          <p:cNvSpPr/>
          <p:nvPr/>
        </p:nvSpPr>
        <p:spPr>
          <a:xfrm>
            <a:off x="6793992" y="2286000"/>
            <a:ext cx="4617720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自动浏览 + 抓取，无需 API key / 账号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支持：小红书 / B站 / X / Reddit / YouTube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关键词搜爆款 → 标题 / 正文 / 评论全抓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4041648"/>
            <a:ext cx="11091672" cy="1719072"/>
          </a:xfrm>
          <a:prstGeom prst="roundRect">
            <a:avLst>
              <a:gd name="adj" fmla="val 5319"/>
            </a:avLst>
          </a:prstGeom>
          <a:solidFill>
            <a:srgbClr val="1B1F3B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4224528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原理（不用懂也能用）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14400" y="4590288"/>
            <a:ext cx="1036015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 是一个 Python 小工具 · 你不用手敲命令 ——</a:t>
            </a:r>
            <a:endParaRPr lang="en-US" sz="140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把「安装 + 运行」这句话发给 app，它在后台跑完整个安装和抓取过程，把结果文件放到你指定的文件夹。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你不用开终端 —— 把这几行发给 Claude / Codex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装 + 跑：发给 app 就行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1389888"/>
          </a:xfrm>
          <a:prstGeom prst="roundRect">
            <a:avLst>
              <a:gd name="adj" fmla="val 5263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645920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 app 的安装指令（复制发过去）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048256"/>
            <a:ext cx="105430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帮我安装并运行 Agent-Reach，命令如下，遇到报错也帮我处理：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pip install -r requirements.txt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2999232"/>
            <a:ext cx="11091672" cy="1508760"/>
          </a:xfrm>
          <a:prstGeom prst="roundRect">
            <a:avLst>
              <a:gd name="adj" fmla="val 4848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3163824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 app 的抓取指令（复制发过去）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3566160"/>
            <a:ext cx="10543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帮我跑这条命令，抓小红书「抗衰」关键词前 10 条，结果保存到文件：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python agent_reach.py --site xiaohongshu --search "抗衰" --limit 10 --save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48640" y="4663440"/>
            <a:ext cx="11091672" cy="1481328"/>
          </a:xfrm>
          <a:prstGeom prst="roundRect">
            <a:avLst>
              <a:gd name="adj" fmla="val 6173"/>
            </a:avLst>
          </a:prstGeom>
          <a:solidFill>
            <a:srgbClr val="1B1F3B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484632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帮你做了什么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14400" y="5193792"/>
            <a:ext cx="103601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检查 Python 环境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安装依赖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运行抓取脚本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把结果 .json 放在你指定的文件夹  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 全程后台，不用你看命令行。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抓完 → 让 AI 帮你解读 → 直接写选题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 实战：竞品爆款分析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1508760"/>
          </a:xfrm>
          <a:prstGeom prst="roundRect">
            <a:avLst>
              <a:gd name="adj" fmla="val 4848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645920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实战 Prompt（发给 app 一次搞定）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2048256"/>
            <a:ext cx="1054303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帮我用 Agent-Reach 抓小红书关键词「抗衰」前 15 条爆款笔记，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抓完之后，帮我总结：① 标题套路（字数 / 结构 / 关键词）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点赞最多的 3 条内容共同点  ③ 高赞评论里的核心痛点。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48640" y="3154680"/>
            <a:ext cx="11091672" cy="960120"/>
          </a:xfrm>
          <a:prstGeom prst="roundRect">
            <a:avLst>
              <a:gd name="adj" fmla="val 8571"/>
            </a:avLst>
          </a:prstGeom>
          <a:solidFill>
            <a:srgbClr val="F4F5F7"/>
          </a:solidFill>
          <a:ln/>
        </p:spPr>
      </p:sp>
      <p:sp>
        <p:nvSpPr>
          <p:cNvPr id="9" name="Shape 7"/>
          <p:cNvSpPr/>
          <p:nvPr/>
        </p:nvSpPr>
        <p:spPr>
          <a:xfrm>
            <a:off x="548640" y="3154680"/>
            <a:ext cx="128016" cy="96012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932688" y="3154680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标题套路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3154680" y="3154680"/>
            <a:ext cx="821131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「X个避坑」「别再用XXX」「测评 TOP3」·  11–18 字为主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4279392"/>
            <a:ext cx="11091672" cy="960120"/>
          </a:xfrm>
          <a:prstGeom prst="roundRect">
            <a:avLst>
              <a:gd name="adj" fmla="val 8571"/>
            </a:avLst>
          </a:prstGeom>
          <a:solidFill>
            <a:srgbClr val="F4F5F7"/>
          </a:solidFill>
          <a:ln/>
        </p:spPr>
      </p:sp>
      <p:sp>
        <p:nvSpPr>
          <p:cNvPr id="13" name="Shape 11"/>
          <p:cNvSpPr/>
          <p:nvPr/>
        </p:nvSpPr>
        <p:spPr>
          <a:xfrm>
            <a:off x="548640" y="4279392"/>
            <a:ext cx="128016" cy="960120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4" name="Text 12"/>
          <p:cNvSpPr/>
          <p:nvPr/>
        </p:nvSpPr>
        <p:spPr>
          <a:xfrm>
            <a:off x="932688" y="4279392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内容共同点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154680" y="4279392"/>
            <a:ext cx="821131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有具体数字 + 成分名 · 封面有对比图 · 第一句先说痛点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548640" y="5404104"/>
            <a:ext cx="11091672" cy="960120"/>
          </a:xfrm>
          <a:prstGeom prst="roundRect">
            <a:avLst>
              <a:gd name="adj" fmla="val 8571"/>
            </a:avLst>
          </a:prstGeom>
          <a:solidFill>
            <a:srgbClr val="F4F5F7"/>
          </a:solidFill>
          <a:ln/>
        </p:spPr>
      </p:sp>
      <p:sp>
        <p:nvSpPr>
          <p:cNvPr id="17" name="Shape 15"/>
          <p:cNvSpPr/>
          <p:nvPr/>
        </p:nvSpPr>
        <p:spPr>
          <a:xfrm>
            <a:off x="548640" y="5404104"/>
            <a:ext cx="128016" cy="960120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8" name="Text 16"/>
          <p:cNvSpPr/>
          <p:nvPr/>
        </p:nvSpPr>
        <p:spPr>
          <a:xfrm>
            <a:off x="932688" y="5404104"/>
            <a:ext cx="20116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高赞评论痛点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154680" y="5404104"/>
            <a:ext cx="821131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「敏感肌能用吗」「多少浓度合适」「国货平替」「熬夜党救星」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4 · 115–135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三种工具怎么选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场景对了，效率翻三倍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同一个需求选错工具 = 多做 2 倍事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三工具对比：选对场景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71500" y="1481328"/>
            <a:ext cx="3438144" cy="4041648"/>
          </a:xfrm>
          <a:prstGeom prst="roundRect">
            <a:avLst>
              <a:gd name="adj" fmla="val 266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54380" y="1682496"/>
            <a:ext cx="30723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普通 web 搜索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54380" y="2322576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适用场景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577340" y="2322576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快查一个事实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54380" y="2953512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速度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1577340" y="29535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≤ 10 秒出结果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54380" y="3584448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何时用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577340" y="3584448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不需要综合多源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54380" y="4215384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例1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1577340" y="4215384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「NAD+ 是什么意思」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54380" y="48463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例2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1577340" y="4846320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「小红书最新算法」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375404" y="1481328"/>
            <a:ext cx="3438144" cy="4041648"/>
          </a:xfrm>
          <a:prstGeom prst="roundRect">
            <a:avLst>
              <a:gd name="adj" fmla="val 2660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558284" y="1682496"/>
            <a:ext cx="30723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558284" y="2322576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适用场景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381244" y="2322576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深度综合 · 带引用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58284" y="2953512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速度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381244" y="29535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5–10 分钟出报告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558284" y="3584448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何时用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381244" y="3584448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需要多源佐证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558284" y="4215384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例1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5381244" y="4215384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「2026 抗衰成分趋势」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558284" y="48463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例2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5381244" y="4846320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「竞品内容策略分析」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179308" y="1481328"/>
            <a:ext cx="3438144" cy="4041648"/>
          </a:xfrm>
          <a:prstGeom prst="roundRect">
            <a:avLst>
              <a:gd name="adj" fmla="val 2660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8362188" y="1682496"/>
            <a:ext cx="3072384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362188" y="2322576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适用场景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9185148" y="2322576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中文社媒一手料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8362188" y="2953512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速度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9185148" y="2953512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2–5 分钟抓爆款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8362188" y="3584448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何时用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9185148" y="3584448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需要看竞品原文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362188" y="4215384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例1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9185148" y="4215384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「小红书抗衰爆款TOP10」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8362188" y="4846320"/>
            <a:ext cx="822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例2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9185148" y="4846320"/>
            <a:ext cx="2249424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「B站抗衰视频评论痛点」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48640" y="5715000"/>
            <a:ext cx="110916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口诀：查事实 → 普通搜索；写报告 → deep-research；扒竞品 → Agent-Reach</a:t>
            </a:r>
            <a:endParaRPr lang="en-US" sz="1350" dirty="0"/>
          </a:p>
        </p:txBody>
      </p:sp>
      <p:sp>
        <p:nvSpPr>
          <p:cNvPr id="42" name="Text 4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四步 → 一份可用的选题 brief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完整 research 流程串一遍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672084" y="1508760"/>
            <a:ext cx="2450592" cy="2514600"/>
          </a:xfrm>
          <a:prstGeom prst="roundRect">
            <a:avLst>
              <a:gd name="adj" fmla="val 447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72084" y="1508760"/>
            <a:ext cx="2450592" cy="621792"/>
          </a:xfrm>
          <a:prstGeom prst="roundRect">
            <a:avLst>
              <a:gd name="adj" fmla="val 14706"/>
            </a:avLst>
          </a:prstGeom>
          <a:solidFill>
            <a:srgbClr val="E0734D"/>
          </a:solidFill>
          <a:ln/>
        </p:spPr>
      </p:sp>
      <p:sp>
        <p:nvSpPr>
          <p:cNvPr id="7" name="Shape 5"/>
          <p:cNvSpPr/>
          <p:nvPr/>
        </p:nvSpPr>
        <p:spPr>
          <a:xfrm>
            <a:off x="672084" y="1856232"/>
            <a:ext cx="2450592" cy="274320"/>
          </a:xfrm>
          <a:prstGeom prst="rect">
            <a:avLst/>
          </a:prstGeom>
          <a:solidFill>
            <a:srgbClr val="E0734D"/>
          </a:solidFill>
          <a:ln/>
        </p:spPr>
      </p:sp>
      <p:sp>
        <p:nvSpPr>
          <p:cNvPr id="8" name="Shape 6"/>
          <p:cNvSpPr/>
          <p:nvPr/>
        </p:nvSpPr>
        <p:spPr>
          <a:xfrm>
            <a:off x="1632204" y="1581912"/>
            <a:ext cx="530352" cy="530352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9" name="Text 7"/>
          <p:cNvSpPr/>
          <p:nvPr/>
        </p:nvSpPr>
        <p:spPr>
          <a:xfrm>
            <a:off x="1632204" y="158191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781812" y="2258568"/>
            <a:ext cx="223113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确认选题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09244" y="2953512"/>
            <a:ext cx="21762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反问 5 问</a:t>
            </a:r>
            <a:endParaRPr lang="en-US" sz="13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收敛模糊想法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104388" y="1508760"/>
            <a:ext cx="384048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3470148" y="1508760"/>
            <a:ext cx="2450592" cy="2514600"/>
          </a:xfrm>
          <a:prstGeom prst="roundRect">
            <a:avLst>
              <a:gd name="adj" fmla="val 447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470148" y="1508760"/>
            <a:ext cx="2450592" cy="621792"/>
          </a:xfrm>
          <a:prstGeom prst="roundRect">
            <a:avLst>
              <a:gd name="adj" fmla="val 14706"/>
            </a:avLst>
          </a:prstGeom>
          <a:solidFill>
            <a:srgbClr val="2E8A8A"/>
          </a:solidFill>
          <a:ln/>
        </p:spPr>
      </p:sp>
      <p:sp>
        <p:nvSpPr>
          <p:cNvPr id="15" name="Shape 13"/>
          <p:cNvSpPr/>
          <p:nvPr/>
        </p:nvSpPr>
        <p:spPr>
          <a:xfrm>
            <a:off x="3470148" y="1856232"/>
            <a:ext cx="2450592" cy="274320"/>
          </a:xfrm>
          <a:prstGeom prst="rect">
            <a:avLst/>
          </a:prstGeom>
          <a:solidFill>
            <a:srgbClr val="2E8A8A"/>
          </a:solidFill>
          <a:ln/>
        </p:spPr>
      </p:sp>
      <p:sp>
        <p:nvSpPr>
          <p:cNvPr id="16" name="Shape 14"/>
          <p:cNvSpPr/>
          <p:nvPr/>
        </p:nvSpPr>
        <p:spPr>
          <a:xfrm>
            <a:off x="4430268" y="1581912"/>
            <a:ext cx="530352" cy="530352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4430268" y="158191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579876" y="2258568"/>
            <a:ext cx="223113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</a:t>
            </a:r>
            <a:endParaRPr lang="en-US" sz="16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抓竞品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3607308" y="2953512"/>
            <a:ext cx="21762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小红书爆款</a:t>
            </a:r>
            <a:endParaRPr lang="en-US" sz="13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标题 + 评论痛点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902452" y="1508760"/>
            <a:ext cx="384048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600" dirty="0"/>
          </a:p>
        </p:txBody>
      </p:sp>
      <p:sp>
        <p:nvSpPr>
          <p:cNvPr id="21" name="Shape 19"/>
          <p:cNvSpPr/>
          <p:nvPr/>
        </p:nvSpPr>
        <p:spPr>
          <a:xfrm>
            <a:off x="6268212" y="1508760"/>
            <a:ext cx="2450592" cy="2514600"/>
          </a:xfrm>
          <a:prstGeom prst="roundRect">
            <a:avLst>
              <a:gd name="adj" fmla="val 447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268212" y="1508760"/>
            <a:ext cx="2450592" cy="621792"/>
          </a:xfrm>
          <a:prstGeom prst="roundRect">
            <a:avLst>
              <a:gd name="adj" fmla="val 14706"/>
            </a:avLst>
          </a:prstGeom>
          <a:solidFill>
            <a:srgbClr val="F2B441"/>
          </a:solidFill>
          <a:ln/>
        </p:spPr>
      </p:sp>
      <p:sp>
        <p:nvSpPr>
          <p:cNvPr id="23" name="Shape 21"/>
          <p:cNvSpPr/>
          <p:nvPr/>
        </p:nvSpPr>
        <p:spPr>
          <a:xfrm>
            <a:off x="6268212" y="1856232"/>
            <a:ext cx="2450592" cy="274320"/>
          </a:xfrm>
          <a:prstGeom prst="rect">
            <a:avLst/>
          </a:prstGeom>
          <a:solidFill>
            <a:srgbClr val="F2B441"/>
          </a:solidFill>
          <a:ln/>
        </p:spPr>
      </p:sp>
      <p:sp>
        <p:nvSpPr>
          <p:cNvPr id="24" name="Shape 22"/>
          <p:cNvSpPr/>
          <p:nvPr/>
        </p:nvSpPr>
        <p:spPr>
          <a:xfrm>
            <a:off x="7228332" y="1581912"/>
            <a:ext cx="530352" cy="530352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7228332" y="158191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377940" y="2258568"/>
            <a:ext cx="223113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</a:t>
            </a:r>
            <a:endParaRPr lang="en-US" sz="16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查证据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405372" y="2953512"/>
            <a:ext cx="21762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成分/趋势报告</a:t>
            </a:r>
            <a:endParaRPr lang="en-US" sz="13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带出处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700516" y="1508760"/>
            <a:ext cx="384048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600" dirty="0"/>
          </a:p>
        </p:txBody>
      </p:sp>
      <p:sp>
        <p:nvSpPr>
          <p:cNvPr id="29" name="Shape 27"/>
          <p:cNvSpPr/>
          <p:nvPr/>
        </p:nvSpPr>
        <p:spPr>
          <a:xfrm>
            <a:off x="9066276" y="1508760"/>
            <a:ext cx="2450592" cy="2514600"/>
          </a:xfrm>
          <a:prstGeom prst="roundRect">
            <a:avLst>
              <a:gd name="adj" fmla="val 447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9066276" y="1508760"/>
            <a:ext cx="2450592" cy="621792"/>
          </a:xfrm>
          <a:prstGeom prst="roundRect">
            <a:avLst>
              <a:gd name="adj" fmla="val 14706"/>
            </a:avLst>
          </a:prstGeom>
          <a:solidFill>
            <a:srgbClr val="3E9E6E"/>
          </a:solidFill>
          <a:ln/>
        </p:spPr>
      </p:sp>
      <p:sp>
        <p:nvSpPr>
          <p:cNvPr id="31" name="Shape 29"/>
          <p:cNvSpPr/>
          <p:nvPr/>
        </p:nvSpPr>
        <p:spPr>
          <a:xfrm>
            <a:off x="9066276" y="1856232"/>
            <a:ext cx="2450592" cy="274320"/>
          </a:xfrm>
          <a:prstGeom prst="rect">
            <a:avLst/>
          </a:prstGeom>
          <a:solidFill>
            <a:srgbClr val="3E9E6E"/>
          </a:solidFill>
          <a:ln/>
        </p:spPr>
      </p:sp>
      <p:sp>
        <p:nvSpPr>
          <p:cNvPr id="32" name="Shape 30"/>
          <p:cNvSpPr/>
          <p:nvPr/>
        </p:nvSpPr>
        <p:spPr>
          <a:xfrm>
            <a:off x="10026396" y="1581912"/>
            <a:ext cx="530352" cy="530352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3" name="Text 31"/>
          <p:cNvSpPr/>
          <p:nvPr/>
        </p:nvSpPr>
        <p:spPr>
          <a:xfrm>
            <a:off x="10026396" y="1581912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E9E6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9176004" y="2258568"/>
            <a:ext cx="223113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 brief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9203436" y="2953512"/>
            <a:ext cx="217627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核心结论 +</a:t>
            </a:r>
            <a:endParaRPr lang="en-US" sz="1300" dirty="0"/>
          </a:p>
          <a:p>
            <a:pPr algn="ctr" indent="0" marL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3–5 条带引用论据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548640" y="4315968"/>
            <a:ext cx="11091672" cy="1444752"/>
          </a:xfrm>
          <a:prstGeom prst="roundRect">
            <a:avLst>
              <a:gd name="adj" fmla="val 6329"/>
            </a:avLst>
          </a:prstGeom>
          <a:solidFill>
            <a:srgbClr val="1B1F3B"/>
          </a:solidFill>
          <a:ln/>
        </p:spPr>
      </p:sp>
      <p:sp>
        <p:nvSpPr>
          <p:cNvPr id="37" name="Text 35"/>
          <p:cNvSpPr/>
          <p:nvPr/>
        </p:nvSpPr>
        <p:spPr>
          <a:xfrm>
            <a:off x="914400" y="44805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真实例子（MMC 抗衰 · 小红书 · 秋季选题）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914400" y="4828032"/>
            <a:ext cx="10360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反问定题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熬夜上班族 · 早C晚A避坑  </a:t>
            </a:r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竞品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标题有「浓度」「敏感肌」  </a:t>
            </a:r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证据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视黄醇 0.1% RCT 有效（JAMA 2025）  </a:t>
            </a:r>
            <a:endParaRPr lang="en-US" sz="14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400" b="1" dirty="0">
                <a:solidFill>
                  <a:srgbClr val="3E9E6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brief</a:t>
            </a:r>
            <a:pPr indent="0" marL="0">
              <a:lnSpc>
                <a:spcPct val="125000"/>
              </a:lnSpc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「熬夜党视黄醇入门指南 · 3 条 brief 直接拿走」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下节课前做完，带过来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课后作业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1481328"/>
          </a:xfrm>
          <a:prstGeom prst="roundRect">
            <a:avLst>
              <a:gd name="adj" fmla="val 61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1920240"/>
            <a:ext cx="658368" cy="658368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92024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874520" y="1764792"/>
            <a:ext cx="9400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产出一份选题 research brief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874520" y="2313432"/>
            <a:ext cx="94000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格式：核心结论（1 段）+ 3–5 条带出处的论据 + 至少 2 张竞品截图（小红书 / B站爆款）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264408"/>
            <a:ext cx="11091672" cy="1481328"/>
          </a:xfrm>
          <a:prstGeom prst="roundRect">
            <a:avLst>
              <a:gd name="adj" fmla="val 61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914400" y="3675888"/>
            <a:ext cx="658368" cy="658368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914400" y="367588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400" dirty="0"/>
          </a:p>
        </p:txBody>
      </p:sp>
      <p:sp>
        <p:nvSpPr>
          <p:cNvPr id="13" name="Text 11"/>
          <p:cNvSpPr/>
          <p:nvPr/>
        </p:nvSpPr>
        <p:spPr>
          <a:xfrm>
            <a:off x="1874520" y="3520440"/>
            <a:ext cx="940003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brief 里注明工具使用记录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874520" y="4069080"/>
            <a:ext cx="940003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哪条论据来自 deep-research（带链接）/ 哪部分来自 Agent-Reach 抓取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4828032"/>
            <a:ext cx="11091672" cy="960120"/>
          </a:xfrm>
          <a:prstGeom prst="roundRect">
            <a:avLst>
              <a:gd name="adj" fmla="val 9524"/>
            </a:avLst>
          </a:prstGeom>
          <a:solidFill>
            <a:srgbClr val="DCEAEA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4828032"/>
            <a:ext cx="10360152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验收标准　</a:t>
            </a:r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brief 能直接拿去第 3 节用 —— 即：把 brief 交给 AI 后，能出一张对应主题的海报文案，不需要额外补充背景。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踩坑记录 —— 这些前人踩过了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常见坑 &amp; 解法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5303520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81328"/>
            <a:ext cx="128016" cy="1828800"/>
          </a:xfrm>
          <a:prstGeom prst="roundRect">
            <a:avLst>
              <a:gd name="adj" fmla="val 14286"/>
            </a:avLst>
          </a:prstGeom>
          <a:solidFill>
            <a:srgbClr val="C9514B"/>
          </a:solidFill>
          <a:ln/>
        </p:spPr>
      </p:sp>
      <p:sp>
        <p:nvSpPr>
          <p:cNvPr id="7" name="Text 5"/>
          <p:cNvSpPr/>
          <p:nvPr/>
        </p:nvSpPr>
        <p:spPr>
          <a:xfrm>
            <a:off x="932688" y="1682496"/>
            <a:ext cx="4736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 报错装不上</a:t>
            </a:r>
            <a:endParaRPr lang="en-US" sz="1550" dirty="0"/>
          </a:p>
        </p:txBody>
      </p:sp>
      <p:sp>
        <p:nvSpPr>
          <p:cNvPr id="8" name="Text 6"/>
          <p:cNvSpPr/>
          <p:nvPr/>
        </p:nvSpPr>
        <p:spPr>
          <a:xfrm>
            <a:off x="932688" y="219456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把报错信息发给 app，说「帮我解决」· 90% 是 Python 版本或依赖冲突，app 看到错误能自动修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336792" y="1481328"/>
            <a:ext cx="5303520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336792" y="1481328"/>
            <a:ext cx="128016" cy="1828800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1" name="Text 9"/>
          <p:cNvSpPr/>
          <p:nvPr/>
        </p:nvSpPr>
        <p:spPr>
          <a:xfrm>
            <a:off x="6720840" y="1682496"/>
            <a:ext cx="4736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抓取速度慢 / 中断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6720840" y="219456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小红书有反爬限速 · 分批抓（--limit 5）· 失败了让 app 加上 --delay 3 重试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3584448"/>
            <a:ext cx="5303520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3584448"/>
            <a:ext cx="128016" cy="182880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15" name="Text 13"/>
          <p:cNvSpPr/>
          <p:nvPr/>
        </p:nvSpPr>
        <p:spPr>
          <a:xfrm>
            <a:off x="932688" y="3785616"/>
            <a:ext cx="4736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 引用对不上原文</a:t>
            </a:r>
            <a:endParaRPr lang="en-US" sz="1550" dirty="0"/>
          </a:p>
        </p:txBody>
      </p:sp>
      <p:sp>
        <p:nvSpPr>
          <p:cNvPr id="16" name="Text 14"/>
          <p:cNvSpPr/>
          <p:nvPr/>
        </p:nvSpPr>
        <p:spPr>
          <a:xfrm>
            <a:off x="932688" y="429768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有时会「幻觉」出链接 · 重要数据点一定点开确认 · 找不到出处就删掉不用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6336792" y="3584448"/>
            <a:ext cx="5303520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36792" y="3584448"/>
            <a:ext cx="128016" cy="1828800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9" name="Text 17"/>
          <p:cNvSpPr/>
          <p:nvPr/>
        </p:nvSpPr>
        <p:spPr>
          <a:xfrm>
            <a:off x="6720840" y="3785616"/>
            <a:ext cx="4736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社媒料质量参差，要人工筛</a:t>
            </a:r>
            <a:endParaRPr lang="en-US" sz="1550" dirty="0"/>
          </a:p>
        </p:txBody>
      </p:sp>
      <p:sp>
        <p:nvSpPr>
          <p:cNvPr id="20" name="Text 18"/>
          <p:cNvSpPr/>
          <p:nvPr/>
        </p:nvSpPr>
        <p:spPr>
          <a:xfrm>
            <a:off x="6720840" y="4297680"/>
            <a:ext cx="4709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抓到的数据按点赞量排序 · 过滤 &lt; 500 赞 · 让 app 帮你格式化成表格再筛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OBJECTIVES + 时间表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本节目标 &amp; 今天怎么过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学完你能做到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07008" y="1956816"/>
            <a:ext cx="4251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把模糊想法收敛成具体选题（AI 反问你 5 问）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48640" y="29260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260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07008" y="2871216"/>
            <a:ext cx="4251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deep-research 多源找料，报告自带出处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8404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07008" y="3785616"/>
            <a:ext cx="4251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Agent-Reach 抓小红书 / B站一手爆款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47548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7548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07008" y="4700016"/>
            <a:ext cx="425196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知道三种工具各自用在什么场景，会切换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5989320" y="1554480"/>
            <a:ext cx="5650992" cy="4297680"/>
          </a:xfrm>
          <a:prstGeom prst="roundRect">
            <a:avLst>
              <a:gd name="adj" fmla="val 2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355080" y="1783080"/>
            <a:ext cx="49194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150 分钟时间表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55080" y="23317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0–10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543800" y="233172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回顾四步心法 + 本节地图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89864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10–35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543800" y="2898648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确认主题：AI 反问式收敛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55080" y="3465576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35–75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543800" y="3465576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deep-research：多源找料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55080" y="4032504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75–115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543800" y="4032504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Agent-Reach：抓社媒一手料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355080" y="45994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115–135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543800" y="4599432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三工具选用 + 完整流程串讲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135–150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543800" y="516636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作业 + 答疑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本节小结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554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325880" y="1554480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确认选题：先让 AI 反问 5 问，再动手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640080" y="2304288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304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2304288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deep-research：多源报告自带引用，用前核对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640080" y="3054096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054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25880" y="3054096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Agent-Reach：小红书 / B站一手料，app 替你跑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640080" y="3803904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8039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325880" y="3803904"/>
            <a:ext cx="6126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三工具会选：查事实 / 做报告 / 扒竞品 各有所用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7452360" y="1463040"/>
            <a:ext cx="4160520" cy="3520440"/>
          </a:xfrm>
          <a:prstGeom prst="roundRect">
            <a:avLst>
              <a:gd name="adj" fmla="val 31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77240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下节预告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2103120"/>
            <a:ext cx="3611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3 节</a:t>
            </a:r>
            <a:endParaRPr lang="en-US" sz="21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图片 / 海报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7772400" y="3200400"/>
            <a:ext cx="36118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 brief 变成一张海报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 / GEO 关键词植入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+ Codex 两引擎对比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尺寸 / 品牌 / 微调实战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5212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把今天的 brief 带来，下节直接出图。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没料的内容 = 自嗨 · research 决定选题成败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为什么先 research？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630936" y="1554480"/>
            <a:ext cx="2423160" cy="2377440"/>
          </a:xfrm>
          <a:prstGeom prst="roundRect">
            <a:avLst>
              <a:gd name="adj" fmla="val 4615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1549908" y="1828800"/>
            <a:ext cx="585216" cy="585216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1549908" y="18288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22376" y="25603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3035808" y="1554480"/>
            <a:ext cx="448056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3465576" y="1554480"/>
            <a:ext cx="2423160" cy="2377440"/>
          </a:xfrm>
          <a:prstGeom prst="roundRect">
            <a:avLst>
              <a:gd name="adj" fmla="val 461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384548" y="1828800"/>
            <a:ext cx="585216" cy="58521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2" name="Text 10"/>
          <p:cNvSpPr/>
          <p:nvPr/>
        </p:nvSpPr>
        <p:spPr>
          <a:xfrm>
            <a:off x="4384548" y="18288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557016" y="25603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870448" y="1554480"/>
            <a:ext cx="448056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6300216" y="1554480"/>
            <a:ext cx="2423160" cy="2377440"/>
          </a:xfrm>
          <a:prstGeom prst="roundRect">
            <a:avLst>
              <a:gd name="adj" fmla="val 4615"/>
            </a:avLst>
          </a:prstGeom>
          <a:solidFill>
            <a:srgbClr val="F4F5F7"/>
          </a:solidFill>
          <a:ln/>
        </p:spPr>
      </p:sp>
      <p:sp>
        <p:nvSpPr>
          <p:cNvPr id="16" name="Shape 14"/>
          <p:cNvSpPr/>
          <p:nvPr/>
        </p:nvSpPr>
        <p:spPr>
          <a:xfrm>
            <a:off x="7219188" y="1828800"/>
            <a:ext cx="585216" cy="585216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7" name="Text 15"/>
          <p:cNvSpPr/>
          <p:nvPr/>
        </p:nvSpPr>
        <p:spPr>
          <a:xfrm>
            <a:off x="7219188" y="18288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391656" y="25603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705088" y="1554480"/>
            <a:ext cx="448056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9134856" y="1554480"/>
            <a:ext cx="2423160" cy="2377440"/>
          </a:xfrm>
          <a:prstGeom prst="roundRect">
            <a:avLst>
              <a:gd name="adj" fmla="val 4615"/>
            </a:avLst>
          </a:prstGeom>
          <a:solidFill>
            <a:srgbClr val="F4F5F7"/>
          </a:solidFill>
          <a:ln/>
        </p:spPr>
      </p:sp>
      <p:sp>
        <p:nvSpPr>
          <p:cNvPr id="21" name="Shape 19"/>
          <p:cNvSpPr/>
          <p:nvPr/>
        </p:nvSpPr>
        <p:spPr>
          <a:xfrm>
            <a:off x="10053828" y="1828800"/>
            <a:ext cx="585216" cy="585216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2" name="Text 20"/>
          <p:cNvSpPr/>
          <p:nvPr/>
        </p:nvSpPr>
        <p:spPr>
          <a:xfrm>
            <a:off x="10053828" y="1828800"/>
            <a:ext cx="58521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226296" y="2560320"/>
            <a:ext cx="2240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548640" y="4251960"/>
            <a:ext cx="11091672" cy="1554480"/>
          </a:xfrm>
          <a:prstGeom prst="roundRect">
            <a:avLst>
              <a:gd name="adj" fmla="val 5882"/>
            </a:avLst>
          </a:prstGeom>
          <a:solidFill>
            <a:srgbClr val="1B1F3B"/>
          </a:solidFill>
          <a:ln/>
        </p:spPr>
      </p:sp>
      <p:sp>
        <p:nvSpPr>
          <p:cNvPr id="25" name="Text 23"/>
          <p:cNvSpPr/>
          <p:nvPr/>
        </p:nvSpPr>
        <p:spPr>
          <a:xfrm>
            <a:off x="914400" y="443484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跳过 research 会怎样？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914400" y="4800600"/>
            <a:ext cx="10360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你说：「给我出 5 条抗衰小红书文案」</a:t>
            </a:r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→  </a:t>
            </a:r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2C2A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靠猜，写出来受众不准、没痛点、和竞品撞内容。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做了 research 以后：</a:t>
            </a:r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选题有数据支撑 + 竞品差异化 + 读者真痛点 → 发出去才有转化。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· 10–35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先别动手 —— 让 AI 反问你 5 个问题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模糊想法 → 清晰选题，一轮对话搞定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确认主题：让 AI 反问你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11091672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627632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00" kern="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没做 research 前的典型状态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914400" y="1975104"/>
            <a:ext cx="1036015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想做抗衰内容  </a:t>
            </a:r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受众？小红书还是公众号？科普还是种草？差异化在哪？目标是曝光还是涨粉？</a:t>
            </a:r>
            <a:endParaRPr lang="en-US" sz="1450" dirty="0"/>
          </a:p>
        </p:txBody>
      </p:sp>
      <p:sp>
        <p:nvSpPr>
          <p:cNvPr id="8" name="Text 6"/>
          <p:cNvSpPr/>
          <p:nvPr/>
        </p:nvSpPr>
        <p:spPr>
          <a:xfrm>
            <a:off x="548640" y="3090672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如何反问：把这段话复制给 Claude / Codex app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3438144"/>
            <a:ext cx="11091672" cy="2240280"/>
          </a:xfrm>
          <a:prstGeom prst="roundRect">
            <a:avLst>
              <a:gd name="adj" fmla="val 3265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3602736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 Prompt（直接复制发给 app）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4005072"/>
            <a:ext cx="10543032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我想做抗衰相关内容，先别动手帮我写 ——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先反问我 5 个问题，把下面这些定清楚：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受众是谁（年龄 / 痛点）、主战平台是哪个、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内容角度（科普 / 种草 / 测评 / 对比）、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有没有竞品要绕开、这条内容目标是曝光还是转化？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问完我再给你答案，然后一起定选题。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一句话测试：能不能直接去写内容？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好选题 vs 烂选题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303520" cy="3200400"/>
          </a:xfrm>
          <a:prstGeom prst="roundRect">
            <a:avLst>
              <a:gd name="adj" fmla="val 2857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463040"/>
            <a:ext cx="128016" cy="3200400"/>
          </a:xfrm>
          <a:prstGeom prst="roundRect">
            <a:avLst>
              <a:gd name="adj" fmla="val 14286"/>
            </a:avLst>
          </a:prstGeom>
          <a:solidFill>
            <a:srgbClr val="C9514B"/>
          </a:solidFill>
          <a:ln/>
        </p:spPr>
      </p:sp>
      <p:sp>
        <p:nvSpPr>
          <p:cNvPr id="7" name="Text 5"/>
          <p:cNvSpPr/>
          <p:nvPr/>
        </p:nvSpPr>
        <p:spPr>
          <a:xfrm>
            <a:off x="932688" y="1719072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9514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✕  烂选题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32688" y="2240280"/>
            <a:ext cx="4663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「抗衰」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60120" y="2880360"/>
            <a:ext cx="46177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太宽泛，受众不清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平台未定（小红书？公众号？）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角度未定（科普？种草？测评？）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无从下手，靠猜 → 大量返工</a:t>
            </a:r>
            <a:endParaRPr lang="en-US" sz="1450" dirty="0"/>
          </a:p>
        </p:txBody>
      </p:sp>
      <p:sp>
        <p:nvSpPr>
          <p:cNvPr id="10" name="Shape 8"/>
          <p:cNvSpPr/>
          <p:nvPr/>
        </p:nvSpPr>
        <p:spPr>
          <a:xfrm>
            <a:off x="6336792" y="1463040"/>
            <a:ext cx="5303520" cy="3200400"/>
          </a:xfrm>
          <a:prstGeom prst="roundRect">
            <a:avLst>
              <a:gd name="adj" fmla="val 285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702552" y="1719072"/>
            <a:ext cx="4663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  好选题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702552" y="2212848"/>
            <a:ext cx="4709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给熬夜上班族的</a:t>
            </a:r>
            <a:endParaRPr lang="en-US" sz="2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早C晚A避坑 3 点</a:t>
            </a:r>
            <a:endParaRPr lang="en-US" sz="20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·小红书种草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748272" y="3337560"/>
            <a:ext cx="466344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人群明确（熬夜上班族）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痛点清晰（避坑 / 早C晚A）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平台 + 类型（小红书种草）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一次出稿 ≈ 可用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548640" y="4919472"/>
            <a:ext cx="11091672" cy="749808"/>
          </a:xfrm>
          <a:prstGeom prst="roundRect">
            <a:avLst>
              <a:gd name="adj" fmla="val 12195"/>
            </a:avLst>
          </a:prstGeom>
          <a:solidFill>
            <a:srgbClr val="FBE7DE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4919472"/>
            <a:ext cx="1036015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测试法：  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能填进「给 ___ 平台上 ___ 人群的 ___ 类内容，解决 ___ 痛点」就是好选题。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2 · 35–75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多源找料 · 自带出处 · 一份报告直接用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不只是搜索 —— 它会读、会对比、会给出处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 是什么？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726948" y="1508760"/>
            <a:ext cx="2450592" cy="1874520"/>
          </a:xfrm>
          <a:prstGeom prst="roundRect">
            <a:avLst>
              <a:gd name="adj" fmla="val 487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046988" y="1801368"/>
            <a:ext cx="530352" cy="53035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1046988" y="18013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18388" y="2423160"/>
            <a:ext cx="22677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多路搜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864108" y="2880360"/>
            <a:ext cx="21762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同时查 10–20 个源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3159252" y="1508760"/>
            <a:ext cx="347472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600" dirty="0"/>
          </a:p>
        </p:txBody>
      </p:sp>
      <p:sp>
        <p:nvSpPr>
          <p:cNvPr id="11" name="Shape 9"/>
          <p:cNvSpPr/>
          <p:nvPr/>
        </p:nvSpPr>
        <p:spPr>
          <a:xfrm>
            <a:off x="3488436" y="1508760"/>
            <a:ext cx="2450592" cy="1874520"/>
          </a:xfrm>
          <a:prstGeom prst="roundRect">
            <a:avLst>
              <a:gd name="adj" fmla="val 4878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808476" y="1801368"/>
            <a:ext cx="530352" cy="53035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13" name="Text 11"/>
          <p:cNvSpPr/>
          <p:nvPr/>
        </p:nvSpPr>
        <p:spPr>
          <a:xfrm>
            <a:off x="3808476" y="18013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1F3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579876" y="2423160"/>
            <a:ext cx="22677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抓取网页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625596" y="2880360"/>
            <a:ext cx="21762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真正读每篇正文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920740" y="1508760"/>
            <a:ext cx="347472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600" dirty="0"/>
          </a:p>
        </p:txBody>
      </p:sp>
      <p:sp>
        <p:nvSpPr>
          <p:cNvPr id="17" name="Shape 15"/>
          <p:cNvSpPr/>
          <p:nvPr/>
        </p:nvSpPr>
        <p:spPr>
          <a:xfrm>
            <a:off x="6249924" y="1508760"/>
            <a:ext cx="2450592" cy="1874520"/>
          </a:xfrm>
          <a:prstGeom prst="roundRect">
            <a:avLst>
              <a:gd name="adj" fmla="val 487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569964" y="1801368"/>
            <a:ext cx="530352" cy="53035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9" name="Text 17"/>
          <p:cNvSpPr/>
          <p:nvPr/>
        </p:nvSpPr>
        <p:spPr>
          <a:xfrm>
            <a:off x="6569964" y="18013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41364" y="2423160"/>
            <a:ext cx="22677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交叉验证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6387084" y="2880360"/>
            <a:ext cx="21762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找一致信息 / 标出矛盾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8682228" y="1508760"/>
            <a:ext cx="347472" cy="1874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600" dirty="0"/>
          </a:p>
        </p:txBody>
      </p:sp>
      <p:sp>
        <p:nvSpPr>
          <p:cNvPr id="23" name="Shape 21"/>
          <p:cNvSpPr/>
          <p:nvPr/>
        </p:nvSpPr>
        <p:spPr>
          <a:xfrm>
            <a:off x="9011412" y="1508760"/>
            <a:ext cx="2450592" cy="1874520"/>
          </a:xfrm>
          <a:prstGeom prst="roundRect">
            <a:avLst>
              <a:gd name="adj" fmla="val 4878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9331452" y="1801368"/>
            <a:ext cx="530352" cy="53035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25" name="Text 23"/>
          <p:cNvSpPr/>
          <p:nvPr/>
        </p:nvSpPr>
        <p:spPr>
          <a:xfrm>
            <a:off x="9331452" y="180136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B1F3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9102852" y="2423160"/>
            <a:ext cx="22677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综合成报告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9148572" y="2880360"/>
            <a:ext cx="21762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结论 + 完整引用列表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548640" y="3657600"/>
            <a:ext cx="11091672" cy="2103120"/>
          </a:xfrm>
          <a:prstGeom prst="roundRect">
            <a:avLst>
              <a:gd name="adj" fmla="val 4348"/>
            </a:avLst>
          </a:prstGeom>
          <a:solidFill>
            <a:srgbClr val="EAECF1"/>
          </a:solidFill>
          <a:ln/>
        </p:spPr>
      </p:sp>
      <p:sp>
        <p:nvSpPr>
          <p:cNvPr id="29" name="Text 27"/>
          <p:cNvSpPr/>
          <p:nvPr/>
        </p:nvSpPr>
        <p:spPr>
          <a:xfrm>
            <a:off x="914400" y="3858768"/>
            <a:ext cx="103601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 vs 普通搜索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914400" y="4288536"/>
            <a:ext cx="2606040" cy="512064"/>
          </a:xfrm>
          <a:prstGeom prst="roundRect">
            <a:avLst>
              <a:gd name="adj" fmla="val 12500"/>
            </a:avLst>
          </a:prstGeom>
          <a:solidFill>
            <a:srgbClr val="F4F5F7"/>
          </a:solidFill>
          <a:ln/>
        </p:spPr>
      </p:sp>
      <p:sp>
        <p:nvSpPr>
          <p:cNvPr id="31" name="Text 29"/>
          <p:cNvSpPr/>
          <p:nvPr/>
        </p:nvSpPr>
        <p:spPr>
          <a:xfrm>
            <a:off x="914400" y="4288536"/>
            <a:ext cx="2606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普通搜索（Google / Bing）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3794760" y="4306824"/>
            <a:ext cx="802843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给你一堆链接，你自己去看、自己汇总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914400" y="4946904"/>
            <a:ext cx="2606040" cy="512064"/>
          </a:xfrm>
          <a:prstGeom prst="roundRect">
            <a:avLst>
              <a:gd name="adj" fmla="val 12500"/>
            </a:avLst>
          </a:prstGeom>
          <a:solidFill>
            <a:srgbClr val="E0734D"/>
          </a:solidFill>
          <a:ln/>
        </p:spPr>
      </p:sp>
      <p:sp>
        <p:nvSpPr>
          <p:cNvPr id="34" name="Text 32"/>
          <p:cNvSpPr/>
          <p:nvPr/>
        </p:nvSpPr>
        <p:spPr>
          <a:xfrm>
            <a:off x="914400" y="4946904"/>
            <a:ext cx="26060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3794760" y="4965192"/>
            <a:ext cx="8028432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帮你读完所有源，整合成一份带出处的报告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说人话 —— 不需要开关、不需要命令行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怎么触发 deep-research？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44752"/>
            <a:ext cx="11091672" cy="1005840"/>
          </a:xfrm>
          <a:prstGeom prst="roundRect">
            <a:avLst>
              <a:gd name="adj" fmla="val 9091"/>
            </a:avLst>
          </a:prstGeom>
          <a:solidFill>
            <a:srgbClr val="DCEAEA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444752"/>
            <a:ext cx="1036015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触发方法：  </a:t>
            </a:r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在对话框里直接说「用 deep research 查…」或「帮我深度调研…」</a:t>
            </a:r>
            <a:pPr indent="0" marL="0">
              <a:lnSpc>
                <a:spcPct val="120000"/>
              </a:lnSpc>
              <a:buNone/>
            </a:pPr>
            <a:r>
              <a:rPr lang="en-US" sz="14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app 自动识别意图，在后台跑多源搜索，5–10 分钟给你报告。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2633472"/>
            <a:ext cx="11091672" cy="1572768"/>
          </a:xfrm>
          <a:prstGeom prst="roundRect">
            <a:avLst>
              <a:gd name="adj" fmla="val 4651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798064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 Prompt 1 · 成分趋势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3200400"/>
            <a:ext cx="1054303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deep research 查 2026 年抗衰热门成分趋势，要带来源出处，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重点看有没有临床证据，最后给我一个简短结论 + 来源列表。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4315968"/>
            <a:ext cx="11091672" cy="1572768"/>
          </a:xfrm>
          <a:prstGeom prst="roundRect">
            <a:avLst>
              <a:gd name="adj" fmla="val 4651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4480560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 Prompt 2 · 竞品内容策略（更进阶）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4882896"/>
            <a:ext cx="10543032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deep research 调研国内主流抗衰品牌在小红书的内容策略，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包括：热门内容类型、发布频率、用户痛点关键词，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给我一个对比总结，说明 MMC 的差异化空间在哪。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2 节 · Research 工作流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第2节 · Research 工作流</dc:title>
  <dc:subject>PptxGenJS Presentation</dc:subject>
  <dc:creator>Claude / Codex 实战课</dc:creator>
  <cp:lastModifiedBy>Claude / Codex 实战课</cp:lastModifiedBy>
  <cp:revision>1</cp:revision>
  <dcterms:created xsi:type="dcterms:W3CDTF">2026-06-03T21:41:26Z</dcterms:created>
  <dcterms:modified xsi:type="dcterms:W3CDTF">2026-06-03T21:41:26Z</dcterms:modified>
</cp:coreProperties>
</file>