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notesMasterIdLst>
    <p:notesMasterId r:id="rId21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notesMaster" Target="notesMasters/notesMaster1.xml"/><Relationship Id="rId22" Type="http://schemas.openxmlformats.org/officeDocument/2006/relationships/presProps" Target="presProps.xml"/><Relationship Id="rId23" Type="http://schemas.openxmlformats.org/officeDocument/2006/relationships/viewProps" Target="viewProps.xml"/><Relationship Id="rId24" Type="http://schemas.openxmlformats.org/officeDocument/2006/relationships/theme" Target="theme/theme1.xml"/><Relationship Id="rId2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B1F3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9784080" y="548640"/>
            <a:ext cx="256032" cy="256032"/>
          </a:xfrm>
          <a:prstGeom prst="ellipse">
            <a:avLst/>
          </a:prstGeom>
          <a:solidFill>
            <a:srgbClr val="E0734D"/>
          </a:solidFill>
          <a:ln/>
        </p:spPr>
      </p:sp>
      <p:sp>
        <p:nvSpPr>
          <p:cNvPr id="3" name="Shape 1"/>
          <p:cNvSpPr/>
          <p:nvPr/>
        </p:nvSpPr>
        <p:spPr>
          <a:xfrm>
            <a:off x="10241280" y="548640"/>
            <a:ext cx="256032" cy="256032"/>
          </a:xfrm>
          <a:prstGeom prst="ellipse">
            <a:avLst/>
          </a:prstGeom>
          <a:solidFill>
            <a:srgbClr val="F2B441"/>
          </a:solidFill>
          <a:ln/>
        </p:spPr>
      </p:sp>
      <p:sp>
        <p:nvSpPr>
          <p:cNvPr id="4" name="Shape 2"/>
          <p:cNvSpPr/>
          <p:nvPr/>
        </p:nvSpPr>
        <p:spPr>
          <a:xfrm>
            <a:off x="10698480" y="548640"/>
            <a:ext cx="256032" cy="256032"/>
          </a:xfrm>
          <a:prstGeom prst="ellipse">
            <a:avLst/>
          </a:prstGeom>
          <a:solidFill>
            <a:srgbClr val="2E8A8A"/>
          </a:solidFill>
          <a:ln/>
        </p:spPr>
      </p:sp>
      <p:sp>
        <p:nvSpPr>
          <p:cNvPr id="5" name="Shape 3"/>
          <p:cNvSpPr/>
          <p:nvPr/>
        </p:nvSpPr>
        <p:spPr>
          <a:xfrm>
            <a:off x="11155680" y="548640"/>
            <a:ext cx="256032" cy="256032"/>
          </a:xfrm>
          <a:prstGeom prst="ellipse">
            <a:avLst/>
          </a:prstGeom>
          <a:solidFill>
            <a:srgbClr val="E0734D"/>
          </a:solidFill>
          <a:ln/>
        </p:spPr>
      </p:sp>
      <p:sp>
        <p:nvSpPr>
          <p:cNvPr id="6" name="Text 4"/>
          <p:cNvSpPr/>
          <p:nvPr/>
        </p:nvSpPr>
        <p:spPr>
          <a:xfrm>
            <a:off x="640080" y="1371600"/>
            <a:ext cx="9144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spc="300" kern="0" dirty="0">
                <a:solidFill>
                  <a:srgbClr val="E0734D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15 小时实战课  ·  第 3 节 / 6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594360" y="1783080"/>
            <a:ext cx="109728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6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图片 / 海报生成</a:t>
            </a:r>
            <a:endParaRPr lang="en-US" sz="4600" dirty="0"/>
          </a:p>
        </p:txBody>
      </p:sp>
      <p:sp>
        <p:nvSpPr>
          <p:cNvPr id="8" name="Text 6"/>
          <p:cNvSpPr/>
          <p:nvPr/>
        </p:nvSpPr>
        <p:spPr>
          <a:xfrm>
            <a:off x="640080" y="2788920"/>
            <a:ext cx="109728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dirty="0">
                <a:solidFill>
                  <a:srgbClr val="C7CBE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从 brief 到一张可发海报 —— 全程自然语言，不碰代码</a:t>
            </a:r>
            <a:endParaRPr lang="en-US" sz="1900" dirty="0"/>
          </a:p>
        </p:txBody>
      </p:sp>
      <p:sp>
        <p:nvSpPr>
          <p:cNvPr id="9" name="Shape 7"/>
          <p:cNvSpPr/>
          <p:nvPr/>
        </p:nvSpPr>
        <p:spPr>
          <a:xfrm>
            <a:off x="640080" y="3520440"/>
            <a:ext cx="2926080" cy="0"/>
          </a:xfrm>
          <a:prstGeom prst="line">
            <a:avLst/>
          </a:prstGeom>
          <a:noFill/>
          <a:ln w="31750">
            <a:solidFill>
              <a:srgbClr val="E0734D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640080" y="3794760"/>
            <a:ext cx="10058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200" kern="0" dirty="0">
                <a:solidFill>
                  <a:srgbClr val="F2B441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今天四个环节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640080" y="4160520"/>
            <a:ext cx="105156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700" b="1" dirty="0">
                <a:solidFill>
                  <a:srgbClr val="E8EAF4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①  内容提炼 + 关键字        </a:t>
            </a:r>
            <a:pPr indent="0" marL="0">
              <a:lnSpc>
                <a:spcPct val="130000"/>
              </a:lnSpc>
              <a:buNone/>
            </a:pPr>
            <a:r>
              <a:rPr lang="en-US" sz="1700" b="1" dirty="0">
                <a:solidFill>
                  <a:srgbClr val="E8EAF4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②  UI 基础</a:t>
            </a:r>
            <a:endParaRPr lang="en-US" sz="170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700" b="1" dirty="0">
                <a:solidFill>
                  <a:srgbClr val="E8EAF4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③  两个出图引擎（Codex &amp; Claude）  </a:t>
            </a:r>
            <a:pPr indent="0" marL="0">
              <a:lnSpc>
                <a:spcPct val="130000"/>
              </a:lnSpc>
              <a:buNone/>
            </a:pPr>
            <a:r>
              <a:rPr lang="en-US" sz="1700" b="1" dirty="0">
                <a:solidFill>
                  <a:srgbClr val="E8EAF4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④  微调到能发</a:t>
            </a:r>
            <a:endParaRPr lang="en-US" sz="1700" dirty="0"/>
          </a:p>
        </p:txBody>
      </p:sp>
      <p:sp>
        <p:nvSpPr>
          <p:cNvPr id="12" name="Text 10"/>
          <p:cNvSpPr/>
          <p:nvPr/>
        </p:nvSpPr>
        <p:spPr>
          <a:xfrm>
            <a:off x="640080" y="5257800"/>
            <a:ext cx="10972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9AA0C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产出：一张可发布的小红书 / 公众号海报  ｜  零设计基础也能上</a:t>
            </a:r>
            <a:endParaRPr lang="en-US" sz="13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1B1F3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1280160"/>
            <a:ext cx="3657600" cy="2011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0" b="1" dirty="0">
                <a:solidFill>
                  <a:srgbClr val="F2B441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03</a:t>
            </a:r>
            <a:endParaRPr lang="en-US" sz="11000" dirty="0"/>
          </a:p>
        </p:txBody>
      </p:sp>
      <p:sp>
        <p:nvSpPr>
          <p:cNvPr id="3" name="Text 1"/>
          <p:cNvSpPr/>
          <p:nvPr/>
        </p:nvSpPr>
        <p:spPr>
          <a:xfrm>
            <a:off x="731520" y="3383280"/>
            <a:ext cx="10058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spc="300" kern="0" dirty="0">
                <a:solidFill>
                  <a:srgbClr val="E0734D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环节 3 · 75–110 分钟</a:t>
            </a:r>
            <a:endParaRPr lang="en-US" sz="1600" dirty="0"/>
          </a:p>
        </p:txBody>
      </p:sp>
      <p:sp>
        <p:nvSpPr>
          <p:cNvPr id="4" name="Text 2"/>
          <p:cNvSpPr/>
          <p:nvPr/>
        </p:nvSpPr>
        <p:spPr>
          <a:xfrm>
            <a:off x="685800" y="3749040"/>
            <a:ext cx="10515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8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两个出图引擎</a:t>
            </a:r>
            <a:endParaRPr lang="en-US" sz="3800" dirty="0"/>
          </a:p>
        </p:txBody>
      </p:sp>
      <p:sp>
        <p:nvSpPr>
          <p:cNvPr id="5" name="Text 3"/>
          <p:cNvSpPr/>
          <p:nvPr/>
        </p:nvSpPr>
        <p:spPr>
          <a:xfrm>
            <a:off x="731520" y="4663440"/>
            <a:ext cx="10058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9AA0C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Codex 快出插画 · Claude 精确版面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437376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Claude / Codex 实战课 · 第 3 节 · 图片/海报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11000232" y="6437376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10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59536" y="329184"/>
            <a:ext cx="1078077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E0734D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一句话出图 · 适合插画 / 配图 / banner</a:t>
            </a:r>
            <a:endParaRPr lang="en-US" sz="1200" dirty="0"/>
          </a:p>
        </p:txBody>
      </p:sp>
      <p:sp>
        <p:nvSpPr>
          <p:cNvPr id="3" name="Shape 1"/>
          <p:cNvSpPr/>
          <p:nvPr/>
        </p:nvSpPr>
        <p:spPr>
          <a:xfrm>
            <a:off x="548640" y="676656"/>
            <a:ext cx="164592" cy="365760"/>
          </a:xfrm>
          <a:prstGeom prst="roundRect">
            <a:avLst>
              <a:gd name="adj" fmla="val 22222"/>
            </a:avLst>
          </a:prstGeom>
          <a:solidFill>
            <a:srgbClr val="E0734D"/>
          </a:solidFill>
          <a:ln/>
        </p:spPr>
      </p:sp>
      <p:sp>
        <p:nvSpPr>
          <p:cNvPr id="4" name="Text 2"/>
          <p:cNvSpPr/>
          <p:nvPr/>
        </p:nvSpPr>
        <p:spPr>
          <a:xfrm>
            <a:off x="859536" y="585216"/>
            <a:ext cx="10780776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700" b="1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引擎 A — Codex  $imagegen</a:t>
            </a:r>
            <a:endParaRPr lang="en-US" sz="2700" dirty="0"/>
          </a:p>
        </p:txBody>
      </p:sp>
      <p:sp>
        <p:nvSpPr>
          <p:cNvPr id="5" name="Shape 3"/>
          <p:cNvSpPr/>
          <p:nvPr/>
        </p:nvSpPr>
        <p:spPr>
          <a:xfrm>
            <a:off x="548640" y="1508760"/>
            <a:ext cx="5166360" cy="3383280"/>
          </a:xfrm>
          <a:prstGeom prst="roundRect">
            <a:avLst>
              <a:gd name="adj" fmla="val 2703"/>
            </a:avLst>
          </a:prstGeom>
          <a:solidFill>
            <a:srgbClr val="F4F5F7"/>
          </a:solidFill>
          <a:ln/>
          <a:effectLst>
            <a:outerShdw sx="100000" sy="100000" kx="0" ky="0" algn="bl" rotWithShape="0" blurRad="88900" dist="38100" dir="8100000">
              <a:srgbClr val="000000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896112" y="1719072"/>
            <a:ext cx="4471416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236B6B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怎么用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987552" y="2176272"/>
            <a:ext cx="4361688" cy="160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900"/>
              </a:spcAft>
              <a:buSzPct val="100000"/>
              <a:buChar char="•"/>
            </a:pPr>
            <a:r>
              <a:rPr lang="en-US" sz="140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在 Codex 对话框直接输入 $imagegen 开头</a:t>
            </a:r>
            <a:endParaRPr lang="en-US" sz="1400" dirty="0"/>
          </a:p>
          <a:p>
            <a:pPr marL="342900" indent="-342900">
              <a:spcAft>
                <a:spcPts val="900"/>
              </a:spcAft>
              <a:buSzPct val="100000"/>
              <a:buChar char="•"/>
            </a:pPr>
            <a:r>
              <a:rPr lang="en-US" sz="140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接一句描述：主体 + 风格 + 颜色 + 构图</a:t>
            </a:r>
            <a:endParaRPr lang="en-US" sz="1400" dirty="0"/>
          </a:p>
          <a:p>
            <a:pPr marL="342900" indent="-342900">
              <a:spcAft>
                <a:spcPts val="900"/>
              </a:spcAft>
              <a:buSzPct val="100000"/>
              <a:buChar char="•"/>
            </a:pPr>
            <a:r>
              <a:rPr lang="en-US" sz="140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app 在后台调 gpt-image-2，几秒出图</a:t>
            </a:r>
            <a:endParaRPr lang="en-US" sz="1400" dirty="0"/>
          </a:p>
          <a:p>
            <a:pPr marL="342900" indent="-342900">
              <a:spcAft>
                <a:spcPts val="900"/>
              </a:spcAft>
              <a:buSzPct val="100000"/>
              <a:buChar char="•"/>
            </a:pPr>
            <a:r>
              <a:rPr lang="en-US" sz="140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不满意继续说「再深一点 / 背景换纯白」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896112" y="3858768"/>
            <a:ext cx="4471416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36B6B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强项 / 弱项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987552" y="4224528"/>
            <a:ext cx="4361688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30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强：插画感强，速度快，适合氛围图 / 配图</a:t>
            </a:r>
            <a:endParaRPr lang="en-US" sz="1300" dirty="0"/>
          </a:p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30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弱：图里中文字易出错别字（重要文字改走 Claude HTML）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6217920" y="1508760"/>
            <a:ext cx="5422392" cy="1554480"/>
          </a:xfrm>
          <a:prstGeom prst="roundRect">
            <a:avLst>
              <a:gd name="adj" fmla="val 4706"/>
            </a:avLst>
          </a:prstGeom>
          <a:solidFill>
            <a:srgbClr val="F2F0EC"/>
          </a:solidFill>
          <a:ln w="12700">
            <a:solidFill>
              <a:srgbClr val="EAECF1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446520" y="1673352"/>
            <a:ext cx="4965192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100" kern="0" dirty="0">
                <a:solidFill>
                  <a:srgbClr val="236B6B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Prompt 模板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6492240" y="2075688"/>
            <a:ext cx="4873752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18000"/>
              </a:lnSpc>
              <a:buNone/>
            </a:pPr>
            <a:r>
              <a:rPr lang="en-US" sz="125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$imagegen [画面主体]，[风格]，[颜色]，[构图]，先不放文字</a:t>
            </a:r>
            <a:endParaRPr lang="en-US" sz="1250" dirty="0"/>
          </a:p>
        </p:txBody>
      </p:sp>
      <p:sp>
        <p:nvSpPr>
          <p:cNvPr id="13" name="Shape 11"/>
          <p:cNvSpPr/>
          <p:nvPr/>
        </p:nvSpPr>
        <p:spPr>
          <a:xfrm>
            <a:off x="6217920" y="3218688"/>
            <a:ext cx="5422392" cy="1673352"/>
          </a:xfrm>
          <a:prstGeom prst="roundRect">
            <a:avLst>
              <a:gd name="adj" fmla="val 4372"/>
            </a:avLst>
          </a:prstGeom>
          <a:solidFill>
            <a:srgbClr val="F2F0EC"/>
          </a:solidFill>
          <a:ln w="12700">
            <a:solidFill>
              <a:srgbClr val="EAECF1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6446520" y="3383280"/>
            <a:ext cx="4965192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100" kern="0" dirty="0">
                <a:solidFill>
                  <a:srgbClr val="236B6B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MMC 诊所 · 小红书封面例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6492240" y="3785616"/>
            <a:ext cx="4873752" cy="9418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18000"/>
              </a:lnSpc>
              <a:buNone/>
            </a:pPr>
            <a:r>
              <a:rPr lang="en-US" sz="125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$imagegen 秋季抗衰小红书封面，暖色调，</a:t>
            </a:r>
            <a:endParaRPr lang="en-US" sz="1250" dirty="0"/>
          </a:p>
          <a:p>
            <a:pPr indent="0" marL="0">
              <a:lnSpc>
                <a:spcPct val="118000"/>
              </a:lnSpc>
              <a:buNone/>
            </a:pPr>
            <a:r>
              <a:rPr lang="en-US" sz="125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大量留白，中间一瓶金色精华，</a:t>
            </a:r>
            <a:endParaRPr lang="en-US" sz="1250" dirty="0"/>
          </a:p>
          <a:p>
            <a:pPr indent="0" marL="0">
              <a:lnSpc>
                <a:spcPct val="118000"/>
              </a:lnSpc>
              <a:buNone/>
            </a:pPr>
            <a:r>
              <a:rPr lang="en-US" sz="125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背景浅米色，插画风，先不放文字</a:t>
            </a:r>
            <a:endParaRPr lang="en-US" sz="1250" dirty="0"/>
          </a:p>
        </p:txBody>
      </p:sp>
      <p:sp>
        <p:nvSpPr>
          <p:cNvPr id="16" name="Text 14"/>
          <p:cNvSpPr/>
          <p:nvPr/>
        </p:nvSpPr>
        <p:spPr>
          <a:xfrm>
            <a:off x="548640" y="6437376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Claude / Codex 实战课 · 第 3 节 · 图片/海报</a:t>
            </a:r>
            <a:endParaRPr lang="en-US" sz="900" dirty="0"/>
          </a:p>
        </p:txBody>
      </p:sp>
      <p:sp>
        <p:nvSpPr>
          <p:cNvPr id="17" name="Text 15"/>
          <p:cNvSpPr/>
          <p:nvPr/>
        </p:nvSpPr>
        <p:spPr>
          <a:xfrm>
            <a:off x="11000232" y="6437376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11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59536" y="329184"/>
            <a:ext cx="1078077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E0734D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像素级控版面 · 中文准 · 全程自然语言</a:t>
            </a:r>
            <a:endParaRPr lang="en-US" sz="1200" dirty="0"/>
          </a:p>
        </p:txBody>
      </p:sp>
      <p:sp>
        <p:nvSpPr>
          <p:cNvPr id="3" name="Shape 1"/>
          <p:cNvSpPr/>
          <p:nvPr/>
        </p:nvSpPr>
        <p:spPr>
          <a:xfrm>
            <a:off x="548640" y="676656"/>
            <a:ext cx="164592" cy="365760"/>
          </a:xfrm>
          <a:prstGeom prst="roundRect">
            <a:avLst>
              <a:gd name="adj" fmla="val 22222"/>
            </a:avLst>
          </a:prstGeom>
          <a:solidFill>
            <a:srgbClr val="E0734D"/>
          </a:solidFill>
          <a:ln/>
        </p:spPr>
      </p:sp>
      <p:sp>
        <p:nvSpPr>
          <p:cNvPr id="4" name="Text 2"/>
          <p:cNvSpPr/>
          <p:nvPr/>
        </p:nvSpPr>
        <p:spPr>
          <a:xfrm>
            <a:off x="859536" y="585216"/>
            <a:ext cx="10780776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700" b="1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引擎 B — Claude  HTML 排版</a:t>
            </a:r>
            <a:endParaRPr lang="en-US" sz="2700" dirty="0"/>
          </a:p>
        </p:txBody>
      </p:sp>
      <p:sp>
        <p:nvSpPr>
          <p:cNvPr id="5" name="Shape 3"/>
          <p:cNvSpPr/>
          <p:nvPr/>
        </p:nvSpPr>
        <p:spPr>
          <a:xfrm>
            <a:off x="548640" y="1508760"/>
            <a:ext cx="5166360" cy="3383280"/>
          </a:xfrm>
          <a:prstGeom prst="roundRect">
            <a:avLst>
              <a:gd name="adj" fmla="val 2703"/>
            </a:avLst>
          </a:prstGeom>
          <a:solidFill>
            <a:srgbClr val="F4F5F7"/>
          </a:solidFill>
          <a:ln/>
          <a:effectLst>
            <a:outerShdw sx="100000" sy="100000" kx="0" ky="0" algn="bl" rotWithShape="0" blurRad="88900" dist="38100" dir="8100000">
              <a:srgbClr val="000000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896112" y="1719072"/>
            <a:ext cx="4471416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C85A38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怎么用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987552" y="2176272"/>
            <a:ext cx="4361688" cy="160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900"/>
              </a:spcAft>
              <a:buSzPct val="100000"/>
              <a:buChar char="•"/>
            </a:pPr>
            <a:r>
              <a:rPr lang="en-US" sz="140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告诉 Claude 用 HTML 写海报，说好尺寸和内容</a:t>
            </a:r>
            <a:endParaRPr lang="en-US" sz="1400" dirty="0"/>
          </a:p>
          <a:p>
            <a:pPr marL="342900" indent="-342900">
              <a:spcAft>
                <a:spcPts val="900"/>
              </a:spcAft>
              <a:buSzPct val="100000"/>
              <a:buChar char="•"/>
            </a:pPr>
            <a:r>
              <a:rPr lang="en-US" sz="140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Claude 写完会直接渲染并截图给你</a:t>
            </a:r>
            <a:endParaRPr lang="en-US" sz="1400" dirty="0"/>
          </a:p>
          <a:p>
            <a:pPr marL="342900" indent="-342900">
              <a:spcAft>
                <a:spcPts val="900"/>
              </a:spcAft>
              <a:buSzPct val="100000"/>
              <a:buChar char="•"/>
            </a:pPr>
            <a:r>
              <a:rPr lang="en-US" sz="140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你不用懂 HTML / CSS —— 只用说「改标题颜色」</a:t>
            </a:r>
            <a:endParaRPr lang="en-US" sz="1400" dirty="0"/>
          </a:p>
          <a:p>
            <a:pPr marL="342900" indent="-342900">
              <a:spcAft>
                <a:spcPts val="900"/>
              </a:spcAft>
              <a:buSzPct val="100000"/>
              <a:buChar char="•"/>
            </a:pPr>
            <a:r>
              <a:rPr lang="en-US" sz="140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截图就是成品，直接保存发布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896112" y="3858768"/>
            <a:ext cx="4471416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C85A38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强项 / 弱项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987552" y="4224528"/>
            <a:ext cx="4361688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30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强：版面精确，中文字体准确，品牌色像素级控制</a:t>
            </a:r>
            <a:endParaRPr lang="en-US" sz="1300" dirty="0"/>
          </a:p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30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弱：纯插画 / 写实照片风格弱，适合文字主导的海报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6217920" y="1508760"/>
            <a:ext cx="5422392" cy="3383280"/>
          </a:xfrm>
          <a:prstGeom prst="roundRect">
            <a:avLst>
              <a:gd name="adj" fmla="val 2162"/>
            </a:avLst>
          </a:prstGeom>
          <a:solidFill>
            <a:srgbClr val="F2F0EC"/>
          </a:solidFill>
          <a:ln w="12700">
            <a:solidFill>
              <a:srgbClr val="EAECF1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446520" y="1673352"/>
            <a:ext cx="4965192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100" kern="0" dirty="0">
                <a:solidFill>
                  <a:srgbClr val="C85A38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MMC 诊所 · 小红书封面 Prompt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6492240" y="2075688"/>
            <a:ext cx="4873752" cy="2651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18000"/>
              </a:lnSpc>
              <a:buNone/>
            </a:pPr>
            <a:r>
              <a:rPr lang="en-US" sz="125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用 HTML 做小红书竖版封面，</a:t>
            </a:r>
            <a:endParaRPr lang="en-US" sz="1250" dirty="0"/>
          </a:p>
          <a:p>
            <a:pPr indent="0" marL="0">
              <a:lnSpc>
                <a:spcPct val="118000"/>
              </a:lnSpc>
              <a:buNone/>
            </a:pPr>
            <a:r>
              <a:rPr lang="en-US" sz="125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尺寸 1080×1440px，</a:t>
            </a:r>
            <a:endParaRPr lang="en-US" sz="1250" dirty="0"/>
          </a:p>
          <a:p>
            <a:pPr indent="0" marL="0">
              <a:lnSpc>
                <a:spcPct val="118000"/>
              </a:lnSpc>
              <a:buNone/>
            </a:pPr>
            <a:r>
              <a:rPr lang="en-US" sz="125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深蓝背景 #1a2b4c，金色主标题，</a:t>
            </a:r>
            <a:endParaRPr lang="en-US" sz="1250" dirty="0"/>
          </a:p>
          <a:p>
            <a:pPr indent="0" marL="0">
              <a:lnSpc>
                <a:spcPct val="118000"/>
              </a:lnSpc>
              <a:buNone/>
            </a:pPr>
            <a:r>
              <a:rPr lang="en-US" sz="125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大标题「逆龄三部曲」，</a:t>
            </a:r>
            <a:endParaRPr lang="en-US" sz="1250" dirty="0"/>
          </a:p>
          <a:p>
            <a:pPr indent="0" marL="0">
              <a:lnSpc>
                <a:spcPct val="118000"/>
              </a:lnSpc>
              <a:buNone/>
            </a:pPr>
            <a:r>
              <a:rPr lang="en-US" sz="125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副标题「早C晚A敏感肌抗衰方案」，</a:t>
            </a:r>
            <a:endParaRPr lang="en-US" sz="1250" dirty="0"/>
          </a:p>
          <a:p>
            <a:pPr indent="0" marL="0">
              <a:lnSpc>
                <a:spcPct val="118000"/>
              </a:lnSpc>
              <a:buNone/>
            </a:pPr>
            <a:r>
              <a:rPr lang="en-US" sz="125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右下角小字「MMC 抗衰诊所」，</a:t>
            </a:r>
            <a:endParaRPr lang="en-US" sz="1250" dirty="0"/>
          </a:p>
          <a:p>
            <a:pPr indent="0" marL="0">
              <a:lnSpc>
                <a:spcPct val="118000"/>
              </a:lnSpc>
              <a:buNone/>
            </a:pPr>
            <a:r>
              <a:rPr lang="en-US" sz="125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字体用系统中文字体，</a:t>
            </a:r>
            <a:endParaRPr lang="en-US" sz="1250" dirty="0"/>
          </a:p>
          <a:p>
            <a:pPr indent="0" marL="0">
              <a:lnSpc>
                <a:spcPct val="118000"/>
              </a:lnSpc>
              <a:buNone/>
            </a:pPr>
            <a:r>
              <a:rPr lang="en-US" sz="125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写完帮我渲染并截图。</a:t>
            </a:r>
            <a:endParaRPr lang="en-US" sz="1250" dirty="0"/>
          </a:p>
        </p:txBody>
      </p:sp>
      <p:sp>
        <p:nvSpPr>
          <p:cNvPr id="13" name="Text 11"/>
          <p:cNvSpPr/>
          <p:nvPr/>
        </p:nvSpPr>
        <p:spPr>
          <a:xfrm>
            <a:off x="548640" y="6437376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Claude / Codex 实战课 · 第 3 节 · 图片/海报</a:t>
            </a:r>
            <a:endParaRPr lang="en-US" sz="900" dirty="0"/>
          </a:p>
        </p:txBody>
      </p:sp>
      <p:sp>
        <p:nvSpPr>
          <p:cNvPr id="14" name="Text 12"/>
          <p:cNvSpPr/>
          <p:nvPr/>
        </p:nvSpPr>
        <p:spPr>
          <a:xfrm>
            <a:off x="11000232" y="6437376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12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59536" y="329184"/>
            <a:ext cx="1078077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E0734D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选哪个？看这张表</a:t>
            </a:r>
            <a:endParaRPr lang="en-US" sz="1200" dirty="0"/>
          </a:p>
        </p:txBody>
      </p:sp>
      <p:sp>
        <p:nvSpPr>
          <p:cNvPr id="3" name="Shape 1"/>
          <p:cNvSpPr/>
          <p:nvPr/>
        </p:nvSpPr>
        <p:spPr>
          <a:xfrm>
            <a:off x="548640" y="676656"/>
            <a:ext cx="164592" cy="365760"/>
          </a:xfrm>
          <a:prstGeom prst="roundRect">
            <a:avLst>
              <a:gd name="adj" fmla="val 22222"/>
            </a:avLst>
          </a:prstGeom>
          <a:solidFill>
            <a:srgbClr val="E0734D"/>
          </a:solidFill>
          <a:ln/>
        </p:spPr>
      </p:sp>
      <p:sp>
        <p:nvSpPr>
          <p:cNvPr id="4" name="Text 2"/>
          <p:cNvSpPr/>
          <p:nvPr/>
        </p:nvSpPr>
        <p:spPr>
          <a:xfrm>
            <a:off x="859536" y="585216"/>
            <a:ext cx="10780776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700" b="1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两引擎对比一眼看懂</a:t>
            </a:r>
            <a:endParaRPr lang="en-US" sz="2700" dirty="0"/>
          </a:p>
        </p:txBody>
      </p:sp>
      <p:sp>
        <p:nvSpPr>
          <p:cNvPr id="5" name="Shape 3"/>
          <p:cNvSpPr/>
          <p:nvPr/>
        </p:nvSpPr>
        <p:spPr>
          <a:xfrm>
            <a:off x="548640" y="1481328"/>
            <a:ext cx="11091672" cy="457200"/>
          </a:xfrm>
          <a:prstGeom prst="roundRect">
            <a:avLst>
              <a:gd name="adj" fmla="val 12000"/>
            </a:avLst>
          </a:prstGeom>
          <a:solidFill>
            <a:srgbClr val="20243F"/>
          </a:solidFill>
          <a:ln/>
        </p:spPr>
      </p:sp>
      <p:sp>
        <p:nvSpPr>
          <p:cNvPr id="6" name="Text 4"/>
          <p:cNvSpPr/>
          <p:nvPr/>
        </p:nvSpPr>
        <p:spPr>
          <a:xfrm>
            <a:off x="731520" y="1481328"/>
            <a:ext cx="21945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对比维度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2880360" y="1536192"/>
            <a:ext cx="4206240" cy="347472"/>
          </a:xfrm>
          <a:prstGeom prst="roundRect">
            <a:avLst>
              <a:gd name="adj" fmla="val 15789"/>
            </a:avLst>
          </a:prstGeom>
          <a:solidFill>
            <a:srgbClr val="2E8A8A"/>
          </a:solidFill>
          <a:ln/>
        </p:spPr>
      </p:sp>
      <p:sp>
        <p:nvSpPr>
          <p:cNvPr id="8" name="Text 6"/>
          <p:cNvSpPr/>
          <p:nvPr/>
        </p:nvSpPr>
        <p:spPr>
          <a:xfrm>
            <a:off x="2880360" y="1536192"/>
            <a:ext cx="42062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Codex  $imagegen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7360920" y="1536192"/>
            <a:ext cx="4069080" cy="347472"/>
          </a:xfrm>
          <a:prstGeom prst="roundRect">
            <a:avLst>
              <a:gd name="adj" fmla="val 15789"/>
            </a:avLst>
          </a:prstGeom>
          <a:solidFill>
            <a:srgbClr val="E0734D"/>
          </a:solidFill>
          <a:ln/>
        </p:spPr>
      </p:sp>
      <p:sp>
        <p:nvSpPr>
          <p:cNvPr id="10" name="Text 8"/>
          <p:cNvSpPr/>
          <p:nvPr/>
        </p:nvSpPr>
        <p:spPr>
          <a:xfrm>
            <a:off x="7360920" y="1536192"/>
            <a:ext cx="40690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Claude  HTML 排版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548640" y="1938528"/>
            <a:ext cx="11091672" cy="658368"/>
          </a:xfrm>
          <a:prstGeom prst="roundRect">
            <a:avLst>
              <a:gd name="adj" fmla="val 5556"/>
            </a:avLst>
          </a:prstGeom>
          <a:solidFill>
            <a:srgbClr val="FFFFFF"/>
          </a:solidFill>
          <a:ln w="6350">
            <a:solidFill>
              <a:srgbClr val="EAECF1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731520" y="1938528"/>
            <a:ext cx="219456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调用方式</a:t>
            </a:r>
            <a:endParaRPr lang="en-US" sz="1350" dirty="0"/>
          </a:p>
        </p:txBody>
      </p:sp>
      <p:sp>
        <p:nvSpPr>
          <p:cNvPr id="13" name="Text 11"/>
          <p:cNvSpPr/>
          <p:nvPr/>
        </p:nvSpPr>
        <p:spPr>
          <a:xfrm>
            <a:off x="2926080" y="1938528"/>
            <a:ext cx="42062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dirty="0">
                <a:solidFill>
                  <a:srgbClr val="236B6B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$imagegen + 一句描述</a:t>
            </a:r>
            <a:endParaRPr lang="en-US" sz="1350" dirty="0"/>
          </a:p>
        </p:txBody>
      </p:sp>
      <p:sp>
        <p:nvSpPr>
          <p:cNvPr id="14" name="Text 12"/>
          <p:cNvSpPr/>
          <p:nvPr/>
        </p:nvSpPr>
        <p:spPr>
          <a:xfrm>
            <a:off x="7360920" y="1938528"/>
            <a:ext cx="40690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dirty="0">
                <a:solidFill>
                  <a:srgbClr val="C85A38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「用 HTML 做海报，渲染截图」</a:t>
            </a:r>
            <a:endParaRPr lang="en-US" sz="1350" dirty="0"/>
          </a:p>
        </p:txBody>
      </p:sp>
      <p:sp>
        <p:nvSpPr>
          <p:cNvPr id="15" name="Shape 13"/>
          <p:cNvSpPr/>
          <p:nvPr/>
        </p:nvSpPr>
        <p:spPr>
          <a:xfrm>
            <a:off x="548640" y="2651760"/>
            <a:ext cx="11091672" cy="658368"/>
          </a:xfrm>
          <a:prstGeom prst="roundRect">
            <a:avLst>
              <a:gd name="adj" fmla="val 5556"/>
            </a:avLst>
          </a:prstGeom>
          <a:solidFill>
            <a:srgbClr val="F4F5F7"/>
          </a:solidFill>
          <a:ln w="6350">
            <a:solidFill>
              <a:srgbClr val="EAECF1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731520" y="2651760"/>
            <a:ext cx="219456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强项</a:t>
            </a:r>
            <a:endParaRPr lang="en-US" sz="1350" dirty="0"/>
          </a:p>
        </p:txBody>
      </p:sp>
      <p:sp>
        <p:nvSpPr>
          <p:cNvPr id="17" name="Text 15"/>
          <p:cNvSpPr/>
          <p:nvPr/>
        </p:nvSpPr>
        <p:spPr>
          <a:xfrm>
            <a:off x="2926080" y="2651760"/>
            <a:ext cx="42062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dirty="0">
                <a:solidFill>
                  <a:srgbClr val="236B6B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插画 / 配图 / 氛围图</a:t>
            </a:r>
            <a:endParaRPr lang="en-US" sz="1350" dirty="0"/>
          </a:p>
        </p:txBody>
      </p:sp>
      <p:sp>
        <p:nvSpPr>
          <p:cNvPr id="18" name="Text 16"/>
          <p:cNvSpPr/>
          <p:nvPr/>
        </p:nvSpPr>
        <p:spPr>
          <a:xfrm>
            <a:off x="7360920" y="2651760"/>
            <a:ext cx="40690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dirty="0">
                <a:solidFill>
                  <a:srgbClr val="C85A38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精确版面 + 中文排版</a:t>
            </a:r>
            <a:endParaRPr lang="en-US" sz="1350" dirty="0"/>
          </a:p>
        </p:txBody>
      </p:sp>
      <p:sp>
        <p:nvSpPr>
          <p:cNvPr id="19" name="Shape 17"/>
          <p:cNvSpPr/>
          <p:nvPr/>
        </p:nvSpPr>
        <p:spPr>
          <a:xfrm>
            <a:off x="548640" y="3364992"/>
            <a:ext cx="11091672" cy="658368"/>
          </a:xfrm>
          <a:prstGeom prst="roundRect">
            <a:avLst>
              <a:gd name="adj" fmla="val 5556"/>
            </a:avLst>
          </a:prstGeom>
          <a:solidFill>
            <a:srgbClr val="FFFFFF"/>
          </a:solidFill>
          <a:ln w="6350">
            <a:solidFill>
              <a:srgbClr val="EAECF1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731520" y="3364992"/>
            <a:ext cx="219456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文字准确度</a:t>
            </a:r>
            <a:endParaRPr lang="en-US" sz="1350" dirty="0"/>
          </a:p>
        </p:txBody>
      </p:sp>
      <p:sp>
        <p:nvSpPr>
          <p:cNvPr id="21" name="Text 19"/>
          <p:cNvSpPr/>
          <p:nvPr/>
        </p:nvSpPr>
        <p:spPr>
          <a:xfrm>
            <a:off x="2926080" y="3364992"/>
            <a:ext cx="42062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dirty="0">
                <a:solidFill>
                  <a:srgbClr val="236B6B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易出错别字 ⚠</a:t>
            </a:r>
            <a:endParaRPr lang="en-US" sz="1350" dirty="0"/>
          </a:p>
        </p:txBody>
      </p:sp>
      <p:sp>
        <p:nvSpPr>
          <p:cNvPr id="22" name="Text 20"/>
          <p:cNvSpPr/>
          <p:nvPr/>
        </p:nvSpPr>
        <p:spPr>
          <a:xfrm>
            <a:off x="7360920" y="3364992"/>
            <a:ext cx="40690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dirty="0">
                <a:solidFill>
                  <a:srgbClr val="C85A38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像素级准确 ✓</a:t>
            </a:r>
            <a:endParaRPr lang="en-US" sz="1350" dirty="0"/>
          </a:p>
        </p:txBody>
      </p:sp>
      <p:sp>
        <p:nvSpPr>
          <p:cNvPr id="23" name="Shape 21"/>
          <p:cNvSpPr/>
          <p:nvPr/>
        </p:nvSpPr>
        <p:spPr>
          <a:xfrm>
            <a:off x="548640" y="4078224"/>
            <a:ext cx="11091672" cy="658368"/>
          </a:xfrm>
          <a:prstGeom prst="roundRect">
            <a:avLst>
              <a:gd name="adj" fmla="val 5556"/>
            </a:avLst>
          </a:prstGeom>
          <a:solidFill>
            <a:srgbClr val="F4F5F7"/>
          </a:solidFill>
          <a:ln w="6350">
            <a:solidFill>
              <a:srgbClr val="EAECF1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731520" y="4078224"/>
            <a:ext cx="219456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出图速度</a:t>
            </a:r>
            <a:endParaRPr lang="en-US" sz="1350" dirty="0"/>
          </a:p>
        </p:txBody>
      </p:sp>
      <p:sp>
        <p:nvSpPr>
          <p:cNvPr id="25" name="Text 23"/>
          <p:cNvSpPr/>
          <p:nvPr/>
        </p:nvSpPr>
        <p:spPr>
          <a:xfrm>
            <a:off x="2926080" y="4078224"/>
            <a:ext cx="42062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dirty="0">
                <a:solidFill>
                  <a:srgbClr val="236B6B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几秒，即时</a:t>
            </a:r>
            <a:endParaRPr lang="en-US" sz="1350" dirty="0"/>
          </a:p>
        </p:txBody>
      </p:sp>
      <p:sp>
        <p:nvSpPr>
          <p:cNvPr id="26" name="Text 24"/>
          <p:cNvSpPr/>
          <p:nvPr/>
        </p:nvSpPr>
        <p:spPr>
          <a:xfrm>
            <a:off x="7360920" y="4078224"/>
            <a:ext cx="40690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dirty="0">
                <a:solidFill>
                  <a:srgbClr val="C85A38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稍慢，约 20–30 秒</a:t>
            </a:r>
            <a:endParaRPr lang="en-US" sz="1350" dirty="0"/>
          </a:p>
        </p:txBody>
      </p:sp>
      <p:sp>
        <p:nvSpPr>
          <p:cNvPr id="27" name="Shape 25"/>
          <p:cNvSpPr/>
          <p:nvPr/>
        </p:nvSpPr>
        <p:spPr>
          <a:xfrm>
            <a:off x="548640" y="4791456"/>
            <a:ext cx="11091672" cy="658368"/>
          </a:xfrm>
          <a:prstGeom prst="roundRect">
            <a:avLst>
              <a:gd name="adj" fmla="val 5556"/>
            </a:avLst>
          </a:prstGeom>
          <a:solidFill>
            <a:srgbClr val="FFFFFF"/>
          </a:solidFill>
          <a:ln w="6350">
            <a:solidFill>
              <a:srgbClr val="EAECF1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731520" y="4791456"/>
            <a:ext cx="219456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品牌色控制</a:t>
            </a:r>
            <a:endParaRPr lang="en-US" sz="1350" dirty="0"/>
          </a:p>
        </p:txBody>
      </p:sp>
      <p:sp>
        <p:nvSpPr>
          <p:cNvPr id="29" name="Text 27"/>
          <p:cNvSpPr/>
          <p:nvPr/>
        </p:nvSpPr>
        <p:spPr>
          <a:xfrm>
            <a:off x="2926080" y="4791456"/>
            <a:ext cx="42062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dirty="0">
                <a:solidFill>
                  <a:srgbClr val="236B6B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描述风格，近似</a:t>
            </a:r>
            <a:endParaRPr lang="en-US" sz="1350" dirty="0"/>
          </a:p>
        </p:txBody>
      </p:sp>
      <p:sp>
        <p:nvSpPr>
          <p:cNvPr id="30" name="Text 28"/>
          <p:cNvSpPr/>
          <p:nvPr/>
        </p:nvSpPr>
        <p:spPr>
          <a:xfrm>
            <a:off x="7360920" y="4791456"/>
            <a:ext cx="40690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dirty="0">
                <a:solidFill>
                  <a:srgbClr val="C85A38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直接写 #hex，精确</a:t>
            </a:r>
            <a:endParaRPr lang="en-US" sz="1350" dirty="0"/>
          </a:p>
        </p:txBody>
      </p:sp>
      <p:sp>
        <p:nvSpPr>
          <p:cNvPr id="31" name="Shape 29"/>
          <p:cNvSpPr/>
          <p:nvPr/>
        </p:nvSpPr>
        <p:spPr>
          <a:xfrm>
            <a:off x="548640" y="5504688"/>
            <a:ext cx="11091672" cy="658368"/>
          </a:xfrm>
          <a:prstGeom prst="roundRect">
            <a:avLst>
              <a:gd name="adj" fmla="val 5556"/>
            </a:avLst>
          </a:prstGeom>
          <a:solidFill>
            <a:srgbClr val="F4F5F7"/>
          </a:solidFill>
          <a:ln w="6350">
            <a:solidFill>
              <a:srgbClr val="EAECF1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731520" y="5504688"/>
            <a:ext cx="219456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选它当</a:t>
            </a:r>
            <a:endParaRPr lang="en-US" sz="1350" dirty="0"/>
          </a:p>
        </p:txBody>
      </p:sp>
      <p:sp>
        <p:nvSpPr>
          <p:cNvPr id="33" name="Text 31"/>
          <p:cNvSpPr/>
          <p:nvPr/>
        </p:nvSpPr>
        <p:spPr>
          <a:xfrm>
            <a:off x="2926080" y="5504688"/>
            <a:ext cx="42062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dirty="0">
                <a:solidFill>
                  <a:srgbClr val="236B6B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快速出画面 / 做氛围图</a:t>
            </a:r>
            <a:endParaRPr lang="en-US" sz="1350" dirty="0"/>
          </a:p>
        </p:txBody>
      </p:sp>
      <p:sp>
        <p:nvSpPr>
          <p:cNvPr id="34" name="Text 32"/>
          <p:cNvSpPr/>
          <p:nvPr/>
        </p:nvSpPr>
        <p:spPr>
          <a:xfrm>
            <a:off x="7360920" y="5504688"/>
            <a:ext cx="40690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dirty="0">
                <a:solidFill>
                  <a:srgbClr val="C85A38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中文海报 / 品牌统一</a:t>
            </a:r>
            <a:endParaRPr lang="en-US" sz="1350" dirty="0"/>
          </a:p>
        </p:txBody>
      </p:sp>
      <p:sp>
        <p:nvSpPr>
          <p:cNvPr id="35" name="Text 33"/>
          <p:cNvSpPr/>
          <p:nvPr/>
        </p:nvSpPr>
        <p:spPr>
          <a:xfrm>
            <a:off x="548640" y="5961888"/>
            <a:ext cx="11091672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i="1" dirty="0">
                <a:solidFill>
                  <a:srgbClr val="6B728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新手建议：同一份 brief 两个都跑一遍，对比挑最好的。</a:t>
            </a:r>
            <a:endParaRPr lang="en-US" sz="1300" dirty="0"/>
          </a:p>
        </p:txBody>
      </p:sp>
      <p:sp>
        <p:nvSpPr>
          <p:cNvPr id="36" name="Text 34"/>
          <p:cNvSpPr/>
          <p:nvPr/>
        </p:nvSpPr>
        <p:spPr>
          <a:xfrm>
            <a:off x="548640" y="6437376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Claude / Codex 实战课 · 第 3 节 · 图片/海报</a:t>
            </a:r>
            <a:endParaRPr lang="en-US" sz="900" dirty="0"/>
          </a:p>
        </p:txBody>
      </p:sp>
      <p:sp>
        <p:nvSpPr>
          <p:cNvPr id="37" name="Text 35"/>
          <p:cNvSpPr/>
          <p:nvPr/>
        </p:nvSpPr>
        <p:spPr>
          <a:xfrm>
            <a:off x="11000232" y="6437376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13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1B1F3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1280160"/>
            <a:ext cx="3657600" cy="2011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0" b="1" dirty="0">
                <a:solidFill>
                  <a:srgbClr val="F2B441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04</a:t>
            </a:r>
            <a:endParaRPr lang="en-US" sz="11000" dirty="0"/>
          </a:p>
        </p:txBody>
      </p:sp>
      <p:sp>
        <p:nvSpPr>
          <p:cNvPr id="3" name="Text 1"/>
          <p:cNvSpPr/>
          <p:nvPr/>
        </p:nvSpPr>
        <p:spPr>
          <a:xfrm>
            <a:off x="731520" y="3383280"/>
            <a:ext cx="10058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spc="300" kern="0" dirty="0">
                <a:solidFill>
                  <a:srgbClr val="E0734D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环节 4 · 110–135 分钟</a:t>
            </a:r>
            <a:endParaRPr lang="en-US" sz="1600" dirty="0"/>
          </a:p>
        </p:txBody>
      </p:sp>
      <p:sp>
        <p:nvSpPr>
          <p:cNvPr id="4" name="Text 2"/>
          <p:cNvSpPr/>
          <p:nvPr/>
        </p:nvSpPr>
        <p:spPr>
          <a:xfrm>
            <a:off x="685800" y="3749040"/>
            <a:ext cx="10515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8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微调</a:t>
            </a:r>
            <a:endParaRPr lang="en-US" sz="3800" dirty="0"/>
          </a:p>
        </p:txBody>
      </p:sp>
      <p:sp>
        <p:nvSpPr>
          <p:cNvPr id="5" name="Text 3"/>
          <p:cNvSpPr/>
          <p:nvPr/>
        </p:nvSpPr>
        <p:spPr>
          <a:xfrm>
            <a:off x="731520" y="4663440"/>
            <a:ext cx="10058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9AA0C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改到能发 · 三招搞定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437376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Claude / Codex 实战课 · 第 3 节 · 图片/海报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11000232" y="6437376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14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59536" y="329184"/>
            <a:ext cx="1078077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E0734D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不满意别推倒重来，用这三招</a:t>
            </a:r>
            <a:endParaRPr lang="en-US" sz="1200" dirty="0"/>
          </a:p>
        </p:txBody>
      </p:sp>
      <p:sp>
        <p:nvSpPr>
          <p:cNvPr id="3" name="Shape 1"/>
          <p:cNvSpPr/>
          <p:nvPr/>
        </p:nvSpPr>
        <p:spPr>
          <a:xfrm>
            <a:off x="548640" y="676656"/>
            <a:ext cx="164592" cy="365760"/>
          </a:xfrm>
          <a:prstGeom prst="roundRect">
            <a:avLst>
              <a:gd name="adj" fmla="val 22222"/>
            </a:avLst>
          </a:prstGeom>
          <a:solidFill>
            <a:srgbClr val="E0734D"/>
          </a:solidFill>
          <a:ln/>
        </p:spPr>
      </p:sp>
      <p:sp>
        <p:nvSpPr>
          <p:cNvPr id="4" name="Text 2"/>
          <p:cNvSpPr/>
          <p:nvPr/>
        </p:nvSpPr>
        <p:spPr>
          <a:xfrm>
            <a:off x="859536" y="585216"/>
            <a:ext cx="10780776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700" b="1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微调三招</a:t>
            </a:r>
            <a:endParaRPr lang="en-US" sz="2700" dirty="0"/>
          </a:p>
        </p:txBody>
      </p:sp>
      <p:sp>
        <p:nvSpPr>
          <p:cNvPr id="5" name="Shape 3"/>
          <p:cNvSpPr/>
          <p:nvPr/>
        </p:nvSpPr>
        <p:spPr>
          <a:xfrm>
            <a:off x="548640" y="1508760"/>
            <a:ext cx="11091672" cy="1463040"/>
          </a:xfrm>
          <a:prstGeom prst="roundRect">
            <a:avLst>
              <a:gd name="adj" fmla="val 6250"/>
            </a:avLst>
          </a:prstGeom>
          <a:solidFill>
            <a:srgbClr val="F4F5F7"/>
          </a:solidFill>
          <a:ln/>
          <a:effectLst>
            <a:outerShdw sx="100000" sy="100000" kx="0" ky="0" algn="bl" rotWithShape="0" blurRad="88900" dist="38100" dir="8100000">
              <a:srgbClr val="000000">
                <a:alpha val="1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548640" y="1508760"/>
            <a:ext cx="128016" cy="1463040"/>
          </a:xfrm>
          <a:prstGeom prst="roundRect">
            <a:avLst>
              <a:gd name="adj" fmla="val 14286"/>
            </a:avLst>
          </a:prstGeom>
          <a:solidFill>
            <a:srgbClr val="E0734D"/>
          </a:solidFill>
          <a:ln/>
        </p:spPr>
      </p:sp>
      <p:sp>
        <p:nvSpPr>
          <p:cNvPr id="7" name="Text 5"/>
          <p:cNvSpPr/>
          <p:nvPr/>
        </p:nvSpPr>
        <p:spPr>
          <a:xfrm>
            <a:off x="932688" y="1673352"/>
            <a:ext cx="10543032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E0734D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① 改 Prompt 整体重出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932688" y="2103120"/>
            <a:ext cx="41148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整体方向不对时用 —— 主色/风格/构图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5303520" y="1673352"/>
            <a:ext cx="6016752" cy="1115568"/>
          </a:xfrm>
          <a:prstGeom prst="roundRect">
            <a:avLst>
              <a:gd name="adj" fmla="val 5738"/>
            </a:avLst>
          </a:prstGeom>
          <a:solidFill>
            <a:srgbClr val="F2F0EC"/>
          </a:solidFill>
          <a:ln w="12700">
            <a:solidFill>
              <a:srgbClr val="EAECF1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5532120" y="1673352"/>
            <a:ext cx="5742432" cy="11155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1350" b="1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「背景换浅米色，标题字更大，配图换秋天氛围」</a:t>
            </a:r>
            <a:endParaRPr lang="en-US" sz="1350" dirty="0"/>
          </a:p>
        </p:txBody>
      </p:sp>
      <p:sp>
        <p:nvSpPr>
          <p:cNvPr id="11" name="Shape 9"/>
          <p:cNvSpPr/>
          <p:nvPr/>
        </p:nvSpPr>
        <p:spPr>
          <a:xfrm>
            <a:off x="548640" y="3227832"/>
            <a:ext cx="11091672" cy="1463040"/>
          </a:xfrm>
          <a:prstGeom prst="roundRect">
            <a:avLst>
              <a:gd name="adj" fmla="val 6250"/>
            </a:avLst>
          </a:prstGeom>
          <a:solidFill>
            <a:srgbClr val="F4F5F7"/>
          </a:solidFill>
          <a:ln/>
          <a:effectLst>
            <a:outerShdw sx="100000" sy="100000" kx="0" ky="0" algn="bl" rotWithShape="0" blurRad="88900" dist="38100" dir="8100000">
              <a:srgbClr val="000000">
                <a:alpha val="12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548640" y="3227832"/>
            <a:ext cx="128016" cy="1463040"/>
          </a:xfrm>
          <a:prstGeom prst="roundRect">
            <a:avLst>
              <a:gd name="adj" fmla="val 14286"/>
            </a:avLst>
          </a:prstGeom>
          <a:solidFill>
            <a:srgbClr val="2E8A8A"/>
          </a:solidFill>
          <a:ln/>
        </p:spPr>
      </p:sp>
      <p:sp>
        <p:nvSpPr>
          <p:cNvPr id="13" name="Text 11"/>
          <p:cNvSpPr/>
          <p:nvPr/>
        </p:nvSpPr>
        <p:spPr>
          <a:xfrm>
            <a:off x="932688" y="3392424"/>
            <a:ext cx="10543032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2E8A8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② 局部重生成</a:t>
            </a:r>
            <a:endParaRPr lang="en-US" sz="1800" dirty="0"/>
          </a:p>
        </p:txBody>
      </p:sp>
      <p:sp>
        <p:nvSpPr>
          <p:cNvPr id="14" name="Text 12"/>
          <p:cNvSpPr/>
          <p:nvPr/>
        </p:nvSpPr>
        <p:spPr>
          <a:xfrm>
            <a:off x="932688" y="3822192"/>
            <a:ext cx="41148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整体 OK，只有某个区域不满意</a:t>
            </a:r>
            <a:endParaRPr lang="en-US" sz="1300" dirty="0"/>
          </a:p>
        </p:txBody>
      </p:sp>
      <p:sp>
        <p:nvSpPr>
          <p:cNvPr id="15" name="Shape 13"/>
          <p:cNvSpPr/>
          <p:nvPr/>
        </p:nvSpPr>
        <p:spPr>
          <a:xfrm>
            <a:off x="5303520" y="3392424"/>
            <a:ext cx="6016752" cy="1115568"/>
          </a:xfrm>
          <a:prstGeom prst="roundRect">
            <a:avLst>
              <a:gd name="adj" fmla="val 5738"/>
            </a:avLst>
          </a:prstGeom>
          <a:solidFill>
            <a:srgbClr val="F2F0EC"/>
          </a:solidFill>
          <a:ln w="12700">
            <a:solidFill>
              <a:srgbClr val="EAECF1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5532120" y="3392424"/>
            <a:ext cx="5742432" cy="11155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1350" b="1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「只改右下角 logo 区，换成金色圆角徽章，其他不动」</a:t>
            </a:r>
            <a:endParaRPr lang="en-US" sz="1350" dirty="0"/>
          </a:p>
        </p:txBody>
      </p:sp>
      <p:sp>
        <p:nvSpPr>
          <p:cNvPr id="17" name="Shape 15"/>
          <p:cNvSpPr/>
          <p:nvPr/>
        </p:nvSpPr>
        <p:spPr>
          <a:xfrm>
            <a:off x="548640" y="4946904"/>
            <a:ext cx="11091672" cy="1463040"/>
          </a:xfrm>
          <a:prstGeom prst="roundRect">
            <a:avLst>
              <a:gd name="adj" fmla="val 6250"/>
            </a:avLst>
          </a:prstGeom>
          <a:solidFill>
            <a:srgbClr val="F4F5F7"/>
          </a:solidFill>
          <a:ln/>
          <a:effectLst>
            <a:outerShdw sx="100000" sy="100000" kx="0" ky="0" algn="bl" rotWithShape="0" blurRad="88900" dist="38100" dir="8100000">
              <a:srgbClr val="000000">
                <a:alpha val="12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548640" y="4946904"/>
            <a:ext cx="128016" cy="1463040"/>
          </a:xfrm>
          <a:prstGeom prst="roundRect">
            <a:avLst>
              <a:gd name="adj" fmla="val 14286"/>
            </a:avLst>
          </a:prstGeom>
          <a:solidFill>
            <a:srgbClr val="F2B441"/>
          </a:solidFill>
          <a:ln/>
        </p:spPr>
      </p:sp>
      <p:sp>
        <p:nvSpPr>
          <p:cNvPr id="19" name="Text 17"/>
          <p:cNvSpPr/>
          <p:nvPr/>
        </p:nvSpPr>
        <p:spPr>
          <a:xfrm>
            <a:off x="932688" y="5111496"/>
            <a:ext cx="10543032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2B441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③ 改 HTML 文案/配色</a:t>
            </a:r>
            <a:endParaRPr lang="en-US" sz="1800" dirty="0"/>
          </a:p>
        </p:txBody>
      </p:sp>
      <p:sp>
        <p:nvSpPr>
          <p:cNvPr id="20" name="Text 18"/>
          <p:cNvSpPr/>
          <p:nvPr/>
        </p:nvSpPr>
        <p:spPr>
          <a:xfrm>
            <a:off x="932688" y="5541264"/>
            <a:ext cx="41148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Claude HTML 海报 —— 直接说改哪里</a:t>
            </a:r>
            <a:endParaRPr lang="en-US" sz="1300" dirty="0"/>
          </a:p>
        </p:txBody>
      </p:sp>
      <p:sp>
        <p:nvSpPr>
          <p:cNvPr id="21" name="Shape 19"/>
          <p:cNvSpPr/>
          <p:nvPr/>
        </p:nvSpPr>
        <p:spPr>
          <a:xfrm>
            <a:off x="5303520" y="5111496"/>
            <a:ext cx="6016752" cy="1115568"/>
          </a:xfrm>
          <a:prstGeom prst="roundRect">
            <a:avLst>
              <a:gd name="adj" fmla="val 5738"/>
            </a:avLst>
          </a:prstGeom>
          <a:solidFill>
            <a:srgbClr val="F2F0EC"/>
          </a:solidFill>
          <a:ln w="12700">
            <a:solidFill>
              <a:srgbClr val="EAECF1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5532120" y="5111496"/>
            <a:ext cx="5742432" cy="11155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1350" b="1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「标题改活泼点、背景深一档 #0e1e38、CTA 按钮加圆角」</a:t>
            </a:r>
            <a:endParaRPr lang="en-US" sz="1350" dirty="0"/>
          </a:p>
        </p:txBody>
      </p:sp>
      <p:sp>
        <p:nvSpPr>
          <p:cNvPr id="23" name="Text 21"/>
          <p:cNvSpPr/>
          <p:nvPr/>
        </p:nvSpPr>
        <p:spPr>
          <a:xfrm>
            <a:off x="548640" y="6437376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Claude / Codex 实战课 · 第 3 节 · 图片/海报</a:t>
            </a:r>
            <a:endParaRPr lang="en-US" sz="900" dirty="0"/>
          </a:p>
        </p:txBody>
      </p:sp>
      <p:sp>
        <p:nvSpPr>
          <p:cNvPr id="24" name="Text 22"/>
          <p:cNvSpPr/>
          <p:nvPr/>
        </p:nvSpPr>
        <p:spPr>
          <a:xfrm>
            <a:off x="11000232" y="6437376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15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59536" y="329184"/>
            <a:ext cx="1078077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E0734D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提炼 → 关键字 → 出图 → 微调</a:t>
            </a:r>
            <a:endParaRPr lang="en-US" sz="1200" dirty="0"/>
          </a:p>
        </p:txBody>
      </p:sp>
      <p:sp>
        <p:nvSpPr>
          <p:cNvPr id="3" name="Shape 1"/>
          <p:cNvSpPr/>
          <p:nvPr/>
        </p:nvSpPr>
        <p:spPr>
          <a:xfrm>
            <a:off x="548640" y="676656"/>
            <a:ext cx="164592" cy="365760"/>
          </a:xfrm>
          <a:prstGeom prst="roundRect">
            <a:avLst>
              <a:gd name="adj" fmla="val 22222"/>
            </a:avLst>
          </a:prstGeom>
          <a:solidFill>
            <a:srgbClr val="E0734D"/>
          </a:solidFill>
          <a:ln/>
        </p:spPr>
      </p:sp>
      <p:sp>
        <p:nvSpPr>
          <p:cNvPr id="4" name="Text 2"/>
          <p:cNvSpPr/>
          <p:nvPr/>
        </p:nvSpPr>
        <p:spPr>
          <a:xfrm>
            <a:off x="859536" y="585216"/>
            <a:ext cx="10780776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700" b="1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完整流程串一遍</a:t>
            </a:r>
            <a:endParaRPr lang="en-US" sz="2700" dirty="0"/>
          </a:p>
        </p:txBody>
      </p:sp>
      <p:sp>
        <p:nvSpPr>
          <p:cNvPr id="5" name="Shape 3"/>
          <p:cNvSpPr/>
          <p:nvPr/>
        </p:nvSpPr>
        <p:spPr>
          <a:xfrm>
            <a:off x="548640" y="1481328"/>
            <a:ext cx="11091672" cy="822960"/>
          </a:xfrm>
          <a:prstGeom prst="roundRect">
            <a:avLst>
              <a:gd name="adj" fmla="val 10000"/>
            </a:avLst>
          </a:prstGeom>
          <a:solidFill>
            <a:srgbClr val="EAECF1"/>
          </a:solidFill>
          <a:ln/>
        </p:spPr>
      </p:sp>
      <p:sp>
        <p:nvSpPr>
          <p:cNvPr id="6" name="Shape 4"/>
          <p:cNvSpPr/>
          <p:nvPr/>
        </p:nvSpPr>
        <p:spPr>
          <a:xfrm>
            <a:off x="804672" y="1655064"/>
            <a:ext cx="475488" cy="475488"/>
          </a:xfrm>
          <a:prstGeom prst="ellipse">
            <a:avLst/>
          </a:prstGeom>
          <a:solidFill>
            <a:srgbClr val="E0734D"/>
          </a:solidFill>
          <a:ln/>
        </p:spPr>
      </p:sp>
      <p:sp>
        <p:nvSpPr>
          <p:cNvPr id="7" name="Text 5"/>
          <p:cNvSpPr/>
          <p:nvPr/>
        </p:nvSpPr>
        <p:spPr>
          <a:xfrm>
            <a:off x="804672" y="1655064"/>
            <a:ext cx="47548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1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1508760" y="1481328"/>
            <a:ext cx="19202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提炼一句话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3520440" y="1572768"/>
            <a:ext cx="6400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6B728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说：</a:t>
            </a:r>
            <a:pPr indent="0" marL="0">
              <a:buNone/>
            </a:pPr>
            <a:r>
              <a:rPr lang="en-US" sz="1250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「把这份 brief 提炼成一句话核心信息 + 3 个卖点」</a:t>
            </a:r>
            <a:endParaRPr lang="en-US" sz="1250" dirty="0"/>
          </a:p>
        </p:txBody>
      </p:sp>
      <p:sp>
        <p:nvSpPr>
          <p:cNvPr id="10" name="Text 8"/>
          <p:cNvSpPr/>
          <p:nvPr/>
        </p:nvSpPr>
        <p:spPr>
          <a:xfrm>
            <a:off x="3520440" y="1938528"/>
            <a:ext cx="6400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2E8A8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得到：</a:t>
            </a:r>
            <a:pPr indent="0" marL="0">
              <a:buNone/>
            </a:pPr>
            <a:r>
              <a:rPr lang="en-US" sz="1250" b="1" dirty="0">
                <a:solidFill>
                  <a:srgbClr val="236B6B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→ 主标题 + 三行正文</a:t>
            </a:r>
            <a:endParaRPr lang="en-US" sz="1250" dirty="0"/>
          </a:p>
        </p:txBody>
      </p:sp>
      <p:sp>
        <p:nvSpPr>
          <p:cNvPr id="11" name="Shape 9"/>
          <p:cNvSpPr/>
          <p:nvPr/>
        </p:nvSpPr>
        <p:spPr>
          <a:xfrm>
            <a:off x="548640" y="2414016"/>
            <a:ext cx="11091672" cy="822960"/>
          </a:xfrm>
          <a:prstGeom prst="roundRect">
            <a:avLst>
              <a:gd name="adj" fmla="val 10000"/>
            </a:avLst>
          </a:prstGeom>
          <a:solidFill>
            <a:srgbClr val="F4F5F7"/>
          </a:solidFill>
          <a:ln/>
        </p:spPr>
      </p:sp>
      <p:sp>
        <p:nvSpPr>
          <p:cNvPr id="12" name="Shape 10"/>
          <p:cNvSpPr/>
          <p:nvPr/>
        </p:nvSpPr>
        <p:spPr>
          <a:xfrm>
            <a:off x="804672" y="2587752"/>
            <a:ext cx="475488" cy="475488"/>
          </a:xfrm>
          <a:prstGeom prst="ellipse">
            <a:avLst/>
          </a:prstGeom>
          <a:solidFill>
            <a:srgbClr val="E0734D"/>
          </a:solidFill>
          <a:ln/>
        </p:spPr>
      </p:sp>
      <p:sp>
        <p:nvSpPr>
          <p:cNvPr id="13" name="Text 11"/>
          <p:cNvSpPr/>
          <p:nvPr/>
        </p:nvSpPr>
        <p:spPr>
          <a:xfrm>
            <a:off x="804672" y="2587752"/>
            <a:ext cx="47548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2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1508760" y="2414016"/>
            <a:ext cx="19202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定关键字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3520440" y="2505456"/>
            <a:ext cx="6400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6B728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说：</a:t>
            </a:r>
            <a:pPr indent="0" marL="0">
              <a:buNone/>
            </a:pPr>
            <a:r>
              <a:rPr lang="en-US" sz="1250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「推荐 3–5 个适合这张海报的小红书关键词，埋进文案」</a:t>
            </a:r>
            <a:endParaRPr lang="en-US" sz="1250" dirty="0"/>
          </a:p>
        </p:txBody>
      </p:sp>
      <p:sp>
        <p:nvSpPr>
          <p:cNvPr id="16" name="Text 14"/>
          <p:cNvSpPr/>
          <p:nvPr/>
        </p:nvSpPr>
        <p:spPr>
          <a:xfrm>
            <a:off x="3520440" y="2871216"/>
            <a:ext cx="6400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2E8A8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得到：</a:t>
            </a:r>
            <a:pPr indent="0" marL="0">
              <a:buNone/>
            </a:pPr>
            <a:r>
              <a:rPr lang="en-US" sz="1250" b="1" dirty="0">
                <a:solidFill>
                  <a:srgbClr val="236B6B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→ 带词的完整文案</a:t>
            </a:r>
            <a:endParaRPr lang="en-US" sz="1250" dirty="0"/>
          </a:p>
        </p:txBody>
      </p:sp>
      <p:sp>
        <p:nvSpPr>
          <p:cNvPr id="17" name="Shape 15"/>
          <p:cNvSpPr/>
          <p:nvPr/>
        </p:nvSpPr>
        <p:spPr>
          <a:xfrm>
            <a:off x="548640" y="3346704"/>
            <a:ext cx="11091672" cy="822960"/>
          </a:xfrm>
          <a:prstGeom prst="roundRect">
            <a:avLst>
              <a:gd name="adj" fmla="val 10000"/>
            </a:avLst>
          </a:prstGeom>
          <a:solidFill>
            <a:srgbClr val="EAECF1"/>
          </a:solidFill>
          <a:ln/>
        </p:spPr>
      </p:sp>
      <p:sp>
        <p:nvSpPr>
          <p:cNvPr id="18" name="Shape 16"/>
          <p:cNvSpPr/>
          <p:nvPr/>
        </p:nvSpPr>
        <p:spPr>
          <a:xfrm>
            <a:off x="804672" y="3520440"/>
            <a:ext cx="475488" cy="475488"/>
          </a:xfrm>
          <a:prstGeom prst="ellipse">
            <a:avLst/>
          </a:prstGeom>
          <a:solidFill>
            <a:srgbClr val="E0734D"/>
          </a:solidFill>
          <a:ln/>
        </p:spPr>
      </p:sp>
      <p:sp>
        <p:nvSpPr>
          <p:cNvPr id="19" name="Text 17"/>
          <p:cNvSpPr/>
          <p:nvPr/>
        </p:nvSpPr>
        <p:spPr>
          <a:xfrm>
            <a:off x="804672" y="3520440"/>
            <a:ext cx="47548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3</a:t>
            </a:r>
            <a:endParaRPr lang="en-US" sz="1400" dirty="0"/>
          </a:p>
        </p:txBody>
      </p:sp>
      <p:sp>
        <p:nvSpPr>
          <p:cNvPr id="20" name="Text 18"/>
          <p:cNvSpPr/>
          <p:nvPr/>
        </p:nvSpPr>
        <p:spPr>
          <a:xfrm>
            <a:off x="1508760" y="3346704"/>
            <a:ext cx="19202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Claude 出 HTML 海报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3520440" y="3438144"/>
            <a:ext cx="6400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6B728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说：</a:t>
            </a:r>
            <a:pPr indent="0" marL="0">
              <a:buNone/>
            </a:pPr>
            <a:r>
              <a:rPr lang="en-US" sz="1250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「用 HTML 做 1080×1440 封面，深蓝+金，逆龄三部曲…渲染截图」</a:t>
            </a:r>
            <a:endParaRPr lang="en-US" sz="1250" dirty="0"/>
          </a:p>
        </p:txBody>
      </p:sp>
      <p:sp>
        <p:nvSpPr>
          <p:cNvPr id="22" name="Text 20"/>
          <p:cNvSpPr/>
          <p:nvPr/>
        </p:nvSpPr>
        <p:spPr>
          <a:xfrm>
            <a:off x="3520440" y="3803904"/>
            <a:ext cx="6400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2E8A8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得到：</a:t>
            </a:r>
            <a:pPr indent="0" marL="0">
              <a:buNone/>
            </a:pPr>
            <a:r>
              <a:rPr lang="en-US" sz="1250" b="1" dirty="0">
                <a:solidFill>
                  <a:srgbClr val="236B6B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→ 截图成品</a:t>
            </a:r>
            <a:endParaRPr lang="en-US" sz="1250" dirty="0"/>
          </a:p>
        </p:txBody>
      </p:sp>
      <p:sp>
        <p:nvSpPr>
          <p:cNvPr id="23" name="Shape 21"/>
          <p:cNvSpPr/>
          <p:nvPr/>
        </p:nvSpPr>
        <p:spPr>
          <a:xfrm>
            <a:off x="548640" y="4279392"/>
            <a:ext cx="11091672" cy="822960"/>
          </a:xfrm>
          <a:prstGeom prst="roundRect">
            <a:avLst>
              <a:gd name="adj" fmla="val 10000"/>
            </a:avLst>
          </a:prstGeom>
          <a:solidFill>
            <a:srgbClr val="F4F5F7"/>
          </a:solidFill>
          <a:ln/>
        </p:spPr>
      </p:sp>
      <p:sp>
        <p:nvSpPr>
          <p:cNvPr id="24" name="Shape 22"/>
          <p:cNvSpPr/>
          <p:nvPr/>
        </p:nvSpPr>
        <p:spPr>
          <a:xfrm>
            <a:off x="804672" y="4453128"/>
            <a:ext cx="475488" cy="475488"/>
          </a:xfrm>
          <a:prstGeom prst="ellipse">
            <a:avLst/>
          </a:prstGeom>
          <a:solidFill>
            <a:srgbClr val="E0734D"/>
          </a:solidFill>
          <a:ln/>
        </p:spPr>
      </p:sp>
      <p:sp>
        <p:nvSpPr>
          <p:cNvPr id="25" name="Text 23"/>
          <p:cNvSpPr/>
          <p:nvPr/>
        </p:nvSpPr>
        <p:spPr>
          <a:xfrm>
            <a:off x="804672" y="4453128"/>
            <a:ext cx="47548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4</a:t>
            </a:r>
            <a:endParaRPr lang="en-US" sz="1400" dirty="0"/>
          </a:p>
        </p:txBody>
      </p:sp>
      <p:sp>
        <p:nvSpPr>
          <p:cNvPr id="26" name="Text 24"/>
          <p:cNvSpPr/>
          <p:nvPr/>
        </p:nvSpPr>
        <p:spPr>
          <a:xfrm>
            <a:off x="1508760" y="4279392"/>
            <a:ext cx="19202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微调标题</a:t>
            </a:r>
            <a:endParaRPr lang="en-US" sz="1400" dirty="0"/>
          </a:p>
        </p:txBody>
      </p:sp>
      <p:sp>
        <p:nvSpPr>
          <p:cNvPr id="27" name="Text 25"/>
          <p:cNvSpPr/>
          <p:nvPr/>
        </p:nvSpPr>
        <p:spPr>
          <a:xfrm>
            <a:off x="3520440" y="4370832"/>
            <a:ext cx="6400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6B728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说：</a:t>
            </a:r>
            <a:pPr indent="0" marL="0">
              <a:buNone/>
            </a:pPr>
            <a:r>
              <a:rPr lang="en-US" sz="1250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「标题字体加粗加大，副标题换成金色，CTA 背景加深」</a:t>
            </a:r>
            <a:endParaRPr lang="en-US" sz="1250" dirty="0"/>
          </a:p>
        </p:txBody>
      </p:sp>
      <p:sp>
        <p:nvSpPr>
          <p:cNvPr id="28" name="Text 26"/>
          <p:cNvSpPr/>
          <p:nvPr/>
        </p:nvSpPr>
        <p:spPr>
          <a:xfrm>
            <a:off x="3520440" y="4736592"/>
            <a:ext cx="6400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2E8A8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得到：</a:t>
            </a:r>
            <a:pPr indent="0" marL="0">
              <a:buNone/>
            </a:pPr>
            <a:r>
              <a:rPr lang="en-US" sz="1250" b="1" dirty="0">
                <a:solidFill>
                  <a:srgbClr val="236B6B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→ 最终可发版本</a:t>
            </a:r>
            <a:endParaRPr lang="en-US" sz="1250" dirty="0"/>
          </a:p>
        </p:txBody>
      </p:sp>
      <p:sp>
        <p:nvSpPr>
          <p:cNvPr id="29" name="Shape 27"/>
          <p:cNvSpPr/>
          <p:nvPr/>
        </p:nvSpPr>
        <p:spPr>
          <a:xfrm>
            <a:off x="548640" y="5212080"/>
            <a:ext cx="11091672" cy="914400"/>
          </a:xfrm>
          <a:prstGeom prst="roundRect">
            <a:avLst>
              <a:gd name="adj" fmla="val 10000"/>
            </a:avLst>
          </a:prstGeom>
          <a:solidFill>
            <a:srgbClr val="1B1F3B"/>
          </a:solidFill>
          <a:ln/>
        </p:spPr>
      </p:sp>
      <p:sp>
        <p:nvSpPr>
          <p:cNvPr id="30" name="Text 28"/>
          <p:cNvSpPr/>
          <p:nvPr/>
        </p:nvSpPr>
        <p:spPr>
          <a:xfrm>
            <a:off x="914400" y="5285232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2B441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真实例子</a:t>
            </a:r>
            <a:endParaRPr lang="en-US" sz="1200" dirty="0"/>
          </a:p>
        </p:txBody>
      </p:sp>
      <p:sp>
        <p:nvSpPr>
          <p:cNvPr id="31" name="Text 29"/>
          <p:cNvSpPr/>
          <p:nvPr/>
        </p:nvSpPr>
        <p:spPr>
          <a:xfrm>
            <a:off x="914400" y="5596128"/>
            <a:ext cx="10360152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250" dirty="0">
                <a:solidFill>
                  <a:srgbClr val="9AA0C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MMC 诊所：</a:t>
            </a:r>
            <a:pPr indent="0" marL="0">
              <a:lnSpc>
                <a:spcPct val="110000"/>
              </a:lnSpc>
              <a:buNone/>
            </a:pPr>
            <a:r>
              <a:rPr lang="en-US" sz="1250" dirty="0">
                <a:solidFill>
                  <a:srgbClr val="E8EAF4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秋季抗衰 brief → 「逆龄三部曲，4周淡斑」 → 埋词「早C晚A/敏感肌/抗衰」 → Claude HTML 深蓝+金封面 → 标题加大 → 发出去。</a:t>
            </a:r>
            <a:endParaRPr lang="en-US" sz="1250" dirty="0"/>
          </a:p>
        </p:txBody>
      </p:sp>
      <p:sp>
        <p:nvSpPr>
          <p:cNvPr id="32" name="Text 30"/>
          <p:cNvSpPr/>
          <p:nvPr/>
        </p:nvSpPr>
        <p:spPr>
          <a:xfrm>
            <a:off x="548640" y="6437376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Claude / Codex 实战课 · 第 3 节 · 图片/海报</a:t>
            </a:r>
            <a:endParaRPr lang="en-US" sz="900" dirty="0"/>
          </a:p>
        </p:txBody>
      </p:sp>
      <p:sp>
        <p:nvSpPr>
          <p:cNvPr id="33" name="Text 31"/>
          <p:cNvSpPr/>
          <p:nvPr/>
        </p:nvSpPr>
        <p:spPr>
          <a:xfrm>
            <a:off x="11000232" y="6437376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16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59536" y="329184"/>
            <a:ext cx="1078077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E0734D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下节课前做完，带过来</a:t>
            </a:r>
            <a:endParaRPr lang="en-US" sz="1200" dirty="0"/>
          </a:p>
        </p:txBody>
      </p:sp>
      <p:sp>
        <p:nvSpPr>
          <p:cNvPr id="3" name="Shape 1"/>
          <p:cNvSpPr/>
          <p:nvPr/>
        </p:nvSpPr>
        <p:spPr>
          <a:xfrm>
            <a:off x="548640" y="676656"/>
            <a:ext cx="164592" cy="365760"/>
          </a:xfrm>
          <a:prstGeom prst="roundRect">
            <a:avLst>
              <a:gd name="adj" fmla="val 22222"/>
            </a:avLst>
          </a:prstGeom>
          <a:solidFill>
            <a:srgbClr val="E0734D"/>
          </a:solidFill>
          <a:ln/>
        </p:spPr>
      </p:sp>
      <p:sp>
        <p:nvSpPr>
          <p:cNvPr id="4" name="Text 2"/>
          <p:cNvSpPr/>
          <p:nvPr/>
        </p:nvSpPr>
        <p:spPr>
          <a:xfrm>
            <a:off x="859536" y="585216"/>
            <a:ext cx="10780776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700" b="1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课后作业</a:t>
            </a:r>
            <a:endParaRPr lang="en-US" sz="2700" dirty="0"/>
          </a:p>
        </p:txBody>
      </p:sp>
      <p:sp>
        <p:nvSpPr>
          <p:cNvPr id="5" name="Shape 3"/>
          <p:cNvSpPr/>
          <p:nvPr/>
        </p:nvSpPr>
        <p:spPr>
          <a:xfrm>
            <a:off x="548640" y="1508760"/>
            <a:ext cx="11091672" cy="1024128"/>
          </a:xfrm>
          <a:prstGeom prst="roundRect">
            <a:avLst>
              <a:gd name="adj" fmla="val 8929"/>
            </a:avLst>
          </a:prstGeom>
          <a:solidFill>
            <a:srgbClr val="F4F5F7"/>
          </a:solidFill>
          <a:ln/>
          <a:effectLst>
            <a:outerShdw sx="100000" sy="100000" kx="0" ky="0" algn="bl" rotWithShape="0" blurRad="88900" dist="38100" dir="8100000">
              <a:srgbClr val="000000">
                <a:alpha val="1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896112" y="1746504"/>
            <a:ext cx="548640" cy="548640"/>
          </a:xfrm>
          <a:prstGeom prst="roundRect">
            <a:avLst>
              <a:gd name="adj" fmla="val 16667"/>
            </a:avLst>
          </a:prstGeom>
          <a:solidFill>
            <a:srgbClr val="E0734D"/>
          </a:solidFill>
          <a:ln/>
        </p:spPr>
      </p:sp>
      <p:sp>
        <p:nvSpPr>
          <p:cNvPr id="7" name="Text 5"/>
          <p:cNvSpPr/>
          <p:nvPr/>
        </p:nvSpPr>
        <p:spPr>
          <a:xfrm>
            <a:off x="896112" y="1746504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1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1719072" y="1655064"/>
            <a:ext cx="9582912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用 Codex 出一张配图 / 插画</a:t>
            </a:r>
            <a:endParaRPr lang="en-US" sz="1700" dirty="0"/>
          </a:p>
        </p:txBody>
      </p:sp>
      <p:sp>
        <p:nvSpPr>
          <p:cNvPr id="9" name="Text 7"/>
          <p:cNvSpPr/>
          <p:nvPr/>
        </p:nvSpPr>
        <p:spPr>
          <a:xfrm>
            <a:off x="1719072" y="2075688"/>
            <a:ext cx="958291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dirty="0">
                <a:solidFill>
                  <a:srgbClr val="6B728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用 $imagegen 出一张你品牌相关的插画或配图（不要求有文字）。</a:t>
            </a:r>
            <a:endParaRPr lang="en-US" sz="1350" dirty="0"/>
          </a:p>
        </p:txBody>
      </p:sp>
      <p:sp>
        <p:nvSpPr>
          <p:cNvPr id="10" name="Shape 8"/>
          <p:cNvSpPr/>
          <p:nvPr/>
        </p:nvSpPr>
        <p:spPr>
          <a:xfrm>
            <a:off x="548640" y="2697480"/>
            <a:ext cx="11091672" cy="1024128"/>
          </a:xfrm>
          <a:prstGeom prst="roundRect">
            <a:avLst>
              <a:gd name="adj" fmla="val 8929"/>
            </a:avLst>
          </a:prstGeom>
          <a:solidFill>
            <a:srgbClr val="F4F5F7"/>
          </a:solidFill>
          <a:ln/>
          <a:effectLst>
            <a:outerShdw sx="100000" sy="100000" kx="0" ky="0" algn="bl" rotWithShape="0" blurRad="88900" dist="38100" dir="8100000">
              <a:srgbClr val="000000">
                <a:alpha val="12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896112" y="2935224"/>
            <a:ext cx="548640" cy="548640"/>
          </a:xfrm>
          <a:prstGeom prst="roundRect">
            <a:avLst>
              <a:gd name="adj" fmla="val 16667"/>
            </a:avLst>
          </a:prstGeom>
          <a:solidFill>
            <a:srgbClr val="E0734D"/>
          </a:solidFill>
          <a:ln/>
        </p:spPr>
      </p:sp>
      <p:sp>
        <p:nvSpPr>
          <p:cNvPr id="12" name="Text 10"/>
          <p:cNvSpPr/>
          <p:nvPr/>
        </p:nvSpPr>
        <p:spPr>
          <a:xfrm>
            <a:off x="896112" y="2935224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2</a:t>
            </a:r>
            <a:endParaRPr lang="en-US" sz="2000" dirty="0"/>
          </a:p>
        </p:txBody>
      </p:sp>
      <p:sp>
        <p:nvSpPr>
          <p:cNvPr id="13" name="Text 11"/>
          <p:cNvSpPr/>
          <p:nvPr/>
        </p:nvSpPr>
        <p:spPr>
          <a:xfrm>
            <a:off x="1719072" y="2843784"/>
            <a:ext cx="9582912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用 Claude 出一张中文海报</a:t>
            </a:r>
            <a:endParaRPr lang="en-US" sz="1700" dirty="0"/>
          </a:p>
        </p:txBody>
      </p:sp>
      <p:sp>
        <p:nvSpPr>
          <p:cNvPr id="14" name="Text 12"/>
          <p:cNvSpPr/>
          <p:nvPr/>
        </p:nvSpPr>
        <p:spPr>
          <a:xfrm>
            <a:off x="1719072" y="3264408"/>
            <a:ext cx="958291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dirty="0">
                <a:solidFill>
                  <a:srgbClr val="6B728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用 HTML 方式出一张小红书封面或公众号头图，要有标题 + 品牌名 + 尺寸正确。</a:t>
            </a:r>
            <a:endParaRPr lang="en-US" sz="1350" dirty="0"/>
          </a:p>
        </p:txBody>
      </p:sp>
      <p:sp>
        <p:nvSpPr>
          <p:cNvPr id="15" name="Shape 13"/>
          <p:cNvSpPr/>
          <p:nvPr/>
        </p:nvSpPr>
        <p:spPr>
          <a:xfrm>
            <a:off x="548640" y="3886200"/>
            <a:ext cx="11091672" cy="1024128"/>
          </a:xfrm>
          <a:prstGeom prst="roundRect">
            <a:avLst>
              <a:gd name="adj" fmla="val 8929"/>
            </a:avLst>
          </a:prstGeom>
          <a:solidFill>
            <a:srgbClr val="F4F5F7"/>
          </a:solidFill>
          <a:ln/>
          <a:effectLst>
            <a:outerShdw sx="100000" sy="100000" kx="0" ky="0" algn="bl" rotWithShape="0" blurRad="88900" dist="38100" dir="8100000">
              <a:srgbClr val="000000">
                <a:alpha val="12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896112" y="4123944"/>
            <a:ext cx="548640" cy="548640"/>
          </a:xfrm>
          <a:prstGeom prst="roundRect">
            <a:avLst>
              <a:gd name="adj" fmla="val 16667"/>
            </a:avLst>
          </a:prstGeom>
          <a:solidFill>
            <a:srgbClr val="E0734D"/>
          </a:solidFill>
          <a:ln/>
        </p:spPr>
      </p:sp>
      <p:sp>
        <p:nvSpPr>
          <p:cNvPr id="17" name="Text 15"/>
          <p:cNvSpPr/>
          <p:nvPr/>
        </p:nvSpPr>
        <p:spPr>
          <a:xfrm>
            <a:off x="896112" y="4123944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3</a:t>
            </a:r>
            <a:endParaRPr lang="en-US" sz="2000" dirty="0"/>
          </a:p>
        </p:txBody>
      </p:sp>
      <p:sp>
        <p:nvSpPr>
          <p:cNvPr id="18" name="Text 16"/>
          <p:cNvSpPr/>
          <p:nvPr/>
        </p:nvSpPr>
        <p:spPr>
          <a:xfrm>
            <a:off x="1719072" y="4032504"/>
            <a:ext cx="9582912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对比两张并微调一张</a:t>
            </a:r>
            <a:endParaRPr lang="en-US" sz="1700" dirty="0"/>
          </a:p>
        </p:txBody>
      </p:sp>
      <p:sp>
        <p:nvSpPr>
          <p:cNvPr id="19" name="Text 17"/>
          <p:cNvSpPr/>
          <p:nvPr/>
        </p:nvSpPr>
        <p:spPr>
          <a:xfrm>
            <a:off x="1719072" y="4453128"/>
            <a:ext cx="958291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dirty="0">
                <a:solidFill>
                  <a:srgbClr val="6B728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选一张做微调：改文案 / 配色 / 字号，达到可发布标准。</a:t>
            </a:r>
            <a:endParaRPr lang="en-US" sz="1350" dirty="0"/>
          </a:p>
        </p:txBody>
      </p:sp>
      <p:sp>
        <p:nvSpPr>
          <p:cNvPr id="20" name="Shape 18"/>
          <p:cNvSpPr/>
          <p:nvPr/>
        </p:nvSpPr>
        <p:spPr>
          <a:xfrm>
            <a:off x="548640" y="4919472"/>
            <a:ext cx="11091672" cy="1261872"/>
          </a:xfrm>
          <a:prstGeom prst="roundRect">
            <a:avLst>
              <a:gd name="adj" fmla="val 7246"/>
            </a:avLst>
          </a:prstGeom>
          <a:solidFill>
            <a:srgbClr val="DCEAEA"/>
          </a:solidFill>
          <a:ln/>
        </p:spPr>
      </p:sp>
      <p:sp>
        <p:nvSpPr>
          <p:cNvPr id="21" name="Text 19"/>
          <p:cNvSpPr/>
          <p:nvPr/>
        </p:nvSpPr>
        <p:spPr>
          <a:xfrm>
            <a:off x="896112" y="5029200"/>
            <a:ext cx="1371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36B6B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验收标准</a:t>
            </a:r>
            <a:endParaRPr lang="en-US" sz="1400" dirty="0"/>
          </a:p>
        </p:txBody>
      </p:sp>
      <p:sp>
        <p:nvSpPr>
          <p:cNvPr id="22" name="Text 20"/>
          <p:cNvSpPr/>
          <p:nvPr/>
        </p:nvSpPr>
        <p:spPr>
          <a:xfrm>
            <a:off x="896112" y="5394960"/>
            <a:ext cx="10396728" cy="6949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350" b="1" dirty="0">
                <a:solidFill>
                  <a:srgbClr val="236B6B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✓</a:t>
            </a:r>
            <a:pPr indent="0" marL="0">
              <a:lnSpc>
                <a:spcPct val="125000"/>
              </a:lnSpc>
              <a:buNone/>
            </a:pPr>
            <a:r>
              <a:rPr lang="en-US" sz="135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  符合品牌色（深蓝+金 或 自定义）  </a:t>
            </a:r>
            <a:pPr indent="0" marL="0">
              <a:lnSpc>
                <a:spcPct val="125000"/>
              </a:lnSpc>
              <a:buNone/>
            </a:pPr>
            <a:r>
              <a:rPr lang="en-US" sz="1350" b="1" dirty="0">
                <a:solidFill>
                  <a:srgbClr val="236B6B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✓</a:t>
            </a:r>
            <a:pPr indent="0" marL="0">
              <a:lnSpc>
                <a:spcPct val="125000"/>
              </a:lnSpc>
              <a:buNone/>
            </a:pPr>
            <a:r>
              <a:rPr lang="en-US" sz="135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  尺寸正确（1080×1440 / 900×383 / 1080×1080）  </a:t>
            </a:r>
            <a:endParaRPr lang="en-US" sz="1350" dirty="0"/>
          </a:p>
          <a:p>
            <a:pPr indent="0" marL="0">
              <a:lnSpc>
                <a:spcPct val="125000"/>
              </a:lnSpc>
              <a:buNone/>
            </a:pPr>
            <a:r>
              <a:rPr lang="en-US" sz="1350" b="1" dirty="0">
                <a:solidFill>
                  <a:srgbClr val="236B6B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✓</a:t>
            </a:r>
            <a:pPr indent="0" marL="0">
              <a:lnSpc>
                <a:spcPct val="125000"/>
              </a:lnSpc>
              <a:buNone/>
            </a:pPr>
            <a:r>
              <a:rPr lang="en-US" sz="135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  无错别字  </a:t>
            </a:r>
            <a:pPr indent="0" marL="0">
              <a:lnSpc>
                <a:spcPct val="125000"/>
              </a:lnSpc>
              <a:buNone/>
            </a:pPr>
            <a:r>
              <a:rPr lang="en-US" sz="1350" b="1" dirty="0">
                <a:solidFill>
                  <a:srgbClr val="236B6B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✓</a:t>
            </a:r>
            <a:pPr indent="0" marL="0">
              <a:lnSpc>
                <a:spcPct val="125000"/>
              </a:lnSpc>
              <a:buNone/>
            </a:pPr>
            <a:r>
              <a:rPr lang="en-US" sz="135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  两引擎各出过一张</a:t>
            </a:r>
            <a:endParaRPr lang="en-US" sz="1350" dirty="0"/>
          </a:p>
        </p:txBody>
      </p:sp>
      <p:sp>
        <p:nvSpPr>
          <p:cNvPr id="23" name="Text 21"/>
          <p:cNvSpPr/>
          <p:nvPr/>
        </p:nvSpPr>
        <p:spPr>
          <a:xfrm>
            <a:off x="548640" y="6437376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Claude / Codex 实战课 · 第 3 节 · 图片/海报</a:t>
            </a:r>
            <a:endParaRPr lang="en-US" sz="900" dirty="0"/>
          </a:p>
        </p:txBody>
      </p:sp>
      <p:sp>
        <p:nvSpPr>
          <p:cNvPr id="24" name="Text 22"/>
          <p:cNvSpPr/>
          <p:nvPr/>
        </p:nvSpPr>
        <p:spPr>
          <a:xfrm>
            <a:off x="11000232" y="6437376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17</a:t>
            </a:r>
            <a:endParaRPr lang="en-US" sz="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59536" y="329184"/>
            <a:ext cx="1078077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E0734D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出错之前先看这里</a:t>
            </a:r>
            <a:endParaRPr lang="en-US" sz="1200" dirty="0"/>
          </a:p>
        </p:txBody>
      </p:sp>
      <p:sp>
        <p:nvSpPr>
          <p:cNvPr id="3" name="Shape 1"/>
          <p:cNvSpPr/>
          <p:nvPr/>
        </p:nvSpPr>
        <p:spPr>
          <a:xfrm>
            <a:off x="548640" y="676656"/>
            <a:ext cx="164592" cy="365760"/>
          </a:xfrm>
          <a:prstGeom prst="roundRect">
            <a:avLst>
              <a:gd name="adj" fmla="val 22222"/>
            </a:avLst>
          </a:prstGeom>
          <a:solidFill>
            <a:srgbClr val="E0734D"/>
          </a:solidFill>
          <a:ln/>
        </p:spPr>
      </p:sp>
      <p:sp>
        <p:nvSpPr>
          <p:cNvPr id="4" name="Text 2"/>
          <p:cNvSpPr/>
          <p:nvPr/>
        </p:nvSpPr>
        <p:spPr>
          <a:xfrm>
            <a:off x="859536" y="585216"/>
            <a:ext cx="10780776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700" b="1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常见坑 &amp; 怎么避</a:t>
            </a:r>
            <a:endParaRPr lang="en-US" sz="2700" dirty="0"/>
          </a:p>
        </p:txBody>
      </p:sp>
      <p:sp>
        <p:nvSpPr>
          <p:cNvPr id="5" name="Shape 3"/>
          <p:cNvSpPr/>
          <p:nvPr/>
        </p:nvSpPr>
        <p:spPr>
          <a:xfrm>
            <a:off x="548640" y="1481328"/>
            <a:ext cx="11091672" cy="1078992"/>
          </a:xfrm>
          <a:prstGeom prst="roundRect">
            <a:avLst>
              <a:gd name="adj" fmla="val 7627"/>
            </a:avLst>
          </a:prstGeom>
          <a:solidFill>
            <a:srgbClr val="F4F5F7"/>
          </a:solidFill>
          <a:ln/>
        </p:spPr>
      </p:sp>
      <p:sp>
        <p:nvSpPr>
          <p:cNvPr id="6" name="Shape 4"/>
          <p:cNvSpPr/>
          <p:nvPr/>
        </p:nvSpPr>
        <p:spPr>
          <a:xfrm>
            <a:off x="548640" y="1481328"/>
            <a:ext cx="128016" cy="1078992"/>
          </a:xfrm>
          <a:prstGeom prst="roundRect">
            <a:avLst>
              <a:gd name="adj" fmla="val 14286"/>
            </a:avLst>
          </a:prstGeom>
          <a:solidFill>
            <a:srgbClr val="E0734D"/>
          </a:solidFill>
          <a:ln/>
        </p:spPr>
      </p:sp>
      <p:sp>
        <p:nvSpPr>
          <p:cNvPr id="7" name="Text 5"/>
          <p:cNvSpPr/>
          <p:nvPr/>
        </p:nvSpPr>
        <p:spPr>
          <a:xfrm>
            <a:off x="804672" y="1554480"/>
            <a:ext cx="43891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E0734D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坑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1353312" y="1536192"/>
            <a:ext cx="32918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E0734D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中文字体缺 → 出方块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1353312" y="1993392"/>
            <a:ext cx="31089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1250" dirty="0">
                <a:solidFill>
                  <a:srgbClr val="6B728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AI 生图时没指定字体，系统找不到中文字体</a:t>
            </a:r>
            <a:endParaRPr lang="en-US" sz="1250" dirty="0"/>
          </a:p>
        </p:txBody>
      </p:sp>
      <p:sp>
        <p:nvSpPr>
          <p:cNvPr id="10" name="Shape 8"/>
          <p:cNvSpPr/>
          <p:nvPr/>
        </p:nvSpPr>
        <p:spPr>
          <a:xfrm>
            <a:off x="4846320" y="1572768"/>
            <a:ext cx="6519672" cy="896112"/>
          </a:xfrm>
          <a:prstGeom prst="roundRect">
            <a:avLst>
              <a:gd name="adj" fmla="val 7143"/>
            </a:avLst>
          </a:prstGeom>
          <a:solidFill>
            <a:srgbClr val="F2F0EC"/>
          </a:solidFill>
          <a:ln w="12700">
            <a:solidFill>
              <a:srgbClr val="EAECF1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120640" y="1572768"/>
            <a:ext cx="6172200" cy="8961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300" b="1" dirty="0">
                <a:solidFill>
                  <a:srgbClr val="E0734D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解法：</a:t>
            </a:r>
            <a:pPr indent="0" marL="0">
              <a:lnSpc>
                <a:spcPct val="110000"/>
              </a:lnSpc>
              <a:buNone/>
            </a:pPr>
            <a:r>
              <a:rPr lang="en-US" sz="130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在 prompt 里加「字体用系统中文字体 PingFang SC / 微软雅黑」</a:t>
            </a:r>
            <a:endParaRPr lang="en-US" sz="1300" dirty="0"/>
          </a:p>
        </p:txBody>
      </p:sp>
      <p:sp>
        <p:nvSpPr>
          <p:cNvPr id="12" name="Shape 10"/>
          <p:cNvSpPr/>
          <p:nvPr/>
        </p:nvSpPr>
        <p:spPr>
          <a:xfrm>
            <a:off x="548640" y="2743200"/>
            <a:ext cx="11091672" cy="1078992"/>
          </a:xfrm>
          <a:prstGeom prst="roundRect">
            <a:avLst>
              <a:gd name="adj" fmla="val 7627"/>
            </a:avLst>
          </a:prstGeom>
          <a:solidFill>
            <a:srgbClr val="F4F5F7"/>
          </a:solidFill>
          <a:ln/>
        </p:spPr>
      </p:sp>
      <p:sp>
        <p:nvSpPr>
          <p:cNvPr id="13" name="Shape 11"/>
          <p:cNvSpPr/>
          <p:nvPr/>
        </p:nvSpPr>
        <p:spPr>
          <a:xfrm>
            <a:off x="548640" y="2743200"/>
            <a:ext cx="128016" cy="1078992"/>
          </a:xfrm>
          <a:prstGeom prst="roundRect">
            <a:avLst>
              <a:gd name="adj" fmla="val 14286"/>
            </a:avLst>
          </a:prstGeom>
          <a:solidFill>
            <a:srgbClr val="F2B441"/>
          </a:solidFill>
          <a:ln/>
        </p:spPr>
      </p:sp>
      <p:sp>
        <p:nvSpPr>
          <p:cNvPr id="14" name="Text 12"/>
          <p:cNvSpPr/>
          <p:nvPr/>
        </p:nvSpPr>
        <p:spPr>
          <a:xfrm>
            <a:off x="804672" y="2816352"/>
            <a:ext cx="43891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2B441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坑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1353312" y="2798064"/>
            <a:ext cx="32918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2B441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AI 出图文字错别字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1353312" y="3255264"/>
            <a:ext cx="31089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1250" dirty="0">
                <a:solidFill>
                  <a:srgbClr val="6B728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gpt-image-2 等模型在图里写中文易出错</a:t>
            </a:r>
            <a:endParaRPr lang="en-US" sz="1250" dirty="0"/>
          </a:p>
        </p:txBody>
      </p:sp>
      <p:sp>
        <p:nvSpPr>
          <p:cNvPr id="17" name="Shape 15"/>
          <p:cNvSpPr/>
          <p:nvPr/>
        </p:nvSpPr>
        <p:spPr>
          <a:xfrm>
            <a:off x="4846320" y="2834640"/>
            <a:ext cx="6519672" cy="896112"/>
          </a:xfrm>
          <a:prstGeom prst="roundRect">
            <a:avLst>
              <a:gd name="adj" fmla="val 7143"/>
            </a:avLst>
          </a:prstGeom>
          <a:solidFill>
            <a:srgbClr val="F2F0EC"/>
          </a:solidFill>
          <a:ln w="12700">
            <a:solidFill>
              <a:srgbClr val="EAECF1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5120640" y="2834640"/>
            <a:ext cx="6172200" cy="8961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300" b="1" dirty="0">
                <a:solidFill>
                  <a:srgbClr val="F2B441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解法：</a:t>
            </a:r>
            <a:pPr indent="0" marL="0">
              <a:lnSpc>
                <a:spcPct val="110000"/>
              </a:lnSpc>
              <a:buNone/>
            </a:pPr>
            <a:r>
              <a:rPr lang="en-US" sz="130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重要文字走 Claude HTML 方案，不用 $imagegen 生成带字的图</a:t>
            </a:r>
            <a:endParaRPr lang="en-US" sz="1300" dirty="0"/>
          </a:p>
        </p:txBody>
      </p:sp>
      <p:sp>
        <p:nvSpPr>
          <p:cNvPr id="19" name="Shape 17"/>
          <p:cNvSpPr/>
          <p:nvPr/>
        </p:nvSpPr>
        <p:spPr>
          <a:xfrm>
            <a:off x="548640" y="4005072"/>
            <a:ext cx="11091672" cy="1078992"/>
          </a:xfrm>
          <a:prstGeom prst="roundRect">
            <a:avLst>
              <a:gd name="adj" fmla="val 7627"/>
            </a:avLst>
          </a:prstGeom>
          <a:solidFill>
            <a:srgbClr val="F4F5F7"/>
          </a:solidFill>
          <a:ln/>
        </p:spPr>
      </p:sp>
      <p:sp>
        <p:nvSpPr>
          <p:cNvPr id="20" name="Shape 18"/>
          <p:cNvSpPr/>
          <p:nvPr/>
        </p:nvSpPr>
        <p:spPr>
          <a:xfrm>
            <a:off x="548640" y="4005072"/>
            <a:ext cx="128016" cy="1078992"/>
          </a:xfrm>
          <a:prstGeom prst="roundRect">
            <a:avLst>
              <a:gd name="adj" fmla="val 14286"/>
            </a:avLst>
          </a:prstGeom>
          <a:solidFill>
            <a:srgbClr val="2E8A8A"/>
          </a:solidFill>
          <a:ln/>
        </p:spPr>
      </p:sp>
      <p:sp>
        <p:nvSpPr>
          <p:cNvPr id="21" name="Text 19"/>
          <p:cNvSpPr/>
          <p:nvPr/>
        </p:nvSpPr>
        <p:spPr>
          <a:xfrm>
            <a:off x="804672" y="4078224"/>
            <a:ext cx="43891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2E8A8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坑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1353312" y="4059936"/>
            <a:ext cx="32918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2E8A8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尺寸用错</a:t>
            </a:r>
            <a:endParaRPr lang="en-US" sz="1600" dirty="0"/>
          </a:p>
        </p:txBody>
      </p:sp>
      <p:sp>
        <p:nvSpPr>
          <p:cNvPr id="23" name="Text 21"/>
          <p:cNvSpPr/>
          <p:nvPr/>
        </p:nvSpPr>
        <p:spPr>
          <a:xfrm>
            <a:off x="1353312" y="4517136"/>
            <a:ext cx="31089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1250" dirty="0">
                <a:solidFill>
                  <a:srgbClr val="6B728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用 1080×1080 发小红书封面，被压扁或加黑边</a:t>
            </a:r>
            <a:endParaRPr lang="en-US" sz="1250" dirty="0"/>
          </a:p>
        </p:txBody>
      </p:sp>
      <p:sp>
        <p:nvSpPr>
          <p:cNvPr id="24" name="Shape 22"/>
          <p:cNvSpPr/>
          <p:nvPr/>
        </p:nvSpPr>
        <p:spPr>
          <a:xfrm>
            <a:off x="4846320" y="4096512"/>
            <a:ext cx="6519672" cy="896112"/>
          </a:xfrm>
          <a:prstGeom prst="roundRect">
            <a:avLst>
              <a:gd name="adj" fmla="val 7143"/>
            </a:avLst>
          </a:prstGeom>
          <a:solidFill>
            <a:srgbClr val="F2F0EC"/>
          </a:solidFill>
          <a:ln w="12700">
            <a:solidFill>
              <a:srgbClr val="EAECF1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5120640" y="4096512"/>
            <a:ext cx="6172200" cy="8961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300" b="1" dirty="0">
                <a:solidFill>
                  <a:srgbClr val="2E8A8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解法：</a:t>
            </a:r>
            <a:pPr indent="0" marL="0">
              <a:lnSpc>
                <a:spcPct val="110000"/>
              </a:lnSpc>
              <a:buNone/>
            </a:pPr>
            <a:r>
              <a:rPr lang="en-US" sz="130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开口第一句就写清楚尺寸：「1080×1440 竖版」</a:t>
            </a:r>
            <a:endParaRPr lang="en-US" sz="1300" dirty="0"/>
          </a:p>
        </p:txBody>
      </p:sp>
      <p:sp>
        <p:nvSpPr>
          <p:cNvPr id="26" name="Shape 24"/>
          <p:cNvSpPr/>
          <p:nvPr/>
        </p:nvSpPr>
        <p:spPr>
          <a:xfrm>
            <a:off x="548640" y="5266944"/>
            <a:ext cx="11091672" cy="1078992"/>
          </a:xfrm>
          <a:prstGeom prst="roundRect">
            <a:avLst>
              <a:gd name="adj" fmla="val 7627"/>
            </a:avLst>
          </a:prstGeom>
          <a:solidFill>
            <a:srgbClr val="F4F5F7"/>
          </a:solidFill>
          <a:ln/>
        </p:spPr>
      </p:sp>
      <p:sp>
        <p:nvSpPr>
          <p:cNvPr id="27" name="Shape 25"/>
          <p:cNvSpPr/>
          <p:nvPr/>
        </p:nvSpPr>
        <p:spPr>
          <a:xfrm>
            <a:off x="548640" y="5266944"/>
            <a:ext cx="128016" cy="1078992"/>
          </a:xfrm>
          <a:prstGeom prst="roundRect">
            <a:avLst>
              <a:gd name="adj" fmla="val 14286"/>
            </a:avLst>
          </a:prstGeom>
          <a:solidFill>
            <a:srgbClr val="C85A38"/>
          </a:solidFill>
          <a:ln/>
        </p:spPr>
      </p:sp>
      <p:sp>
        <p:nvSpPr>
          <p:cNvPr id="28" name="Text 26"/>
          <p:cNvSpPr/>
          <p:nvPr/>
        </p:nvSpPr>
        <p:spPr>
          <a:xfrm>
            <a:off x="804672" y="5340096"/>
            <a:ext cx="43891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C85A38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坑</a:t>
            </a:r>
            <a:endParaRPr lang="en-US" sz="1100" dirty="0"/>
          </a:p>
        </p:txBody>
      </p:sp>
      <p:sp>
        <p:nvSpPr>
          <p:cNvPr id="29" name="Text 27"/>
          <p:cNvSpPr/>
          <p:nvPr/>
        </p:nvSpPr>
        <p:spPr>
          <a:xfrm>
            <a:off x="1353312" y="5321808"/>
            <a:ext cx="32918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C85A38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抄现成设计 → 版权风险</a:t>
            </a:r>
            <a:endParaRPr lang="en-US" sz="1600" dirty="0"/>
          </a:p>
        </p:txBody>
      </p:sp>
      <p:sp>
        <p:nvSpPr>
          <p:cNvPr id="30" name="Text 28"/>
          <p:cNvSpPr/>
          <p:nvPr/>
        </p:nvSpPr>
        <p:spPr>
          <a:xfrm>
            <a:off x="1353312" y="5779008"/>
            <a:ext cx="31089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1250" dirty="0">
                <a:solidFill>
                  <a:srgbClr val="6B728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直接让 AI 「做一张跟 XX 品牌一样的海报」</a:t>
            </a:r>
            <a:endParaRPr lang="en-US" sz="1250" dirty="0"/>
          </a:p>
        </p:txBody>
      </p:sp>
      <p:sp>
        <p:nvSpPr>
          <p:cNvPr id="31" name="Shape 29"/>
          <p:cNvSpPr/>
          <p:nvPr/>
        </p:nvSpPr>
        <p:spPr>
          <a:xfrm>
            <a:off x="4846320" y="5358384"/>
            <a:ext cx="6519672" cy="896112"/>
          </a:xfrm>
          <a:prstGeom prst="roundRect">
            <a:avLst>
              <a:gd name="adj" fmla="val 7143"/>
            </a:avLst>
          </a:prstGeom>
          <a:solidFill>
            <a:srgbClr val="F2F0EC"/>
          </a:solidFill>
          <a:ln w="12700">
            <a:solidFill>
              <a:srgbClr val="EAECF1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5120640" y="5358384"/>
            <a:ext cx="6172200" cy="8961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300" b="1" dirty="0">
                <a:solidFill>
                  <a:srgbClr val="C85A38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解法：</a:t>
            </a:r>
            <a:pPr indent="0" marL="0">
              <a:lnSpc>
                <a:spcPct val="110000"/>
              </a:lnSpc>
              <a:buNone/>
            </a:pPr>
            <a:r>
              <a:rPr lang="en-US" sz="130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说风格关键词（极简 / 高端医疗 / 日系插画），别点名竞品</a:t>
            </a:r>
            <a:endParaRPr lang="en-US" sz="1300" dirty="0"/>
          </a:p>
        </p:txBody>
      </p:sp>
      <p:sp>
        <p:nvSpPr>
          <p:cNvPr id="33" name="Text 31"/>
          <p:cNvSpPr/>
          <p:nvPr/>
        </p:nvSpPr>
        <p:spPr>
          <a:xfrm>
            <a:off x="548640" y="6437376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Claude / Codex 实战课 · 第 3 节 · 图片/海报</a:t>
            </a:r>
            <a:endParaRPr lang="en-US" sz="900" dirty="0"/>
          </a:p>
        </p:txBody>
      </p:sp>
      <p:sp>
        <p:nvSpPr>
          <p:cNvPr id="34" name="Text 32"/>
          <p:cNvSpPr/>
          <p:nvPr/>
        </p:nvSpPr>
        <p:spPr>
          <a:xfrm>
            <a:off x="11000232" y="6437376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18</a:t>
            </a:r>
            <a:endParaRPr lang="en-US" sz="9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1B1F3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64008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本节小结</a:t>
            </a:r>
            <a:endParaRPr lang="en-US" sz="3000" dirty="0"/>
          </a:p>
        </p:txBody>
      </p:sp>
      <p:sp>
        <p:nvSpPr>
          <p:cNvPr id="3" name="Shape 1"/>
          <p:cNvSpPr/>
          <p:nvPr/>
        </p:nvSpPr>
        <p:spPr>
          <a:xfrm>
            <a:off x="640080" y="1554480"/>
            <a:ext cx="457200" cy="457200"/>
          </a:xfrm>
          <a:prstGeom prst="ellipse">
            <a:avLst/>
          </a:prstGeom>
          <a:solidFill>
            <a:srgbClr val="E0734D"/>
          </a:solidFill>
          <a:ln/>
        </p:spPr>
      </p:sp>
      <p:sp>
        <p:nvSpPr>
          <p:cNvPr id="4" name="Text 2"/>
          <p:cNvSpPr/>
          <p:nvPr/>
        </p:nvSpPr>
        <p:spPr>
          <a:xfrm>
            <a:off x="640080" y="155448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✓</a:t>
            </a:r>
            <a:endParaRPr lang="en-US" sz="1700" dirty="0"/>
          </a:p>
        </p:txBody>
      </p:sp>
      <p:sp>
        <p:nvSpPr>
          <p:cNvPr id="5" name="Text 3"/>
          <p:cNvSpPr/>
          <p:nvPr/>
        </p:nvSpPr>
        <p:spPr>
          <a:xfrm>
            <a:off x="1325880" y="1554480"/>
            <a:ext cx="6400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E8EAF4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会从 brief 提炼一句话核心 + 3–5 个 SEO/GEO 关键字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640080" y="2304288"/>
            <a:ext cx="457200" cy="457200"/>
          </a:xfrm>
          <a:prstGeom prst="ellipse">
            <a:avLst/>
          </a:prstGeom>
          <a:solidFill>
            <a:srgbClr val="E0734D"/>
          </a:solidFill>
          <a:ln/>
        </p:spPr>
      </p:sp>
      <p:sp>
        <p:nvSpPr>
          <p:cNvPr id="7" name="Text 5"/>
          <p:cNvSpPr/>
          <p:nvPr/>
        </p:nvSpPr>
        <p:spPr>
          <a:xfrm>
            <a:off x="640080" y="2304288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✓</a:t>
            </a:r>
            <a:endParaRPr lang="en-US" sz="1700" dirty="0"/>
          </a:p>
        </p:txBody>
      </p:sp>
      <p:sp>
        <p:nvSpPr>
          <p:cNvPr id="8" name="Text 6"/>
          <p:cNvSpPr/>
          <p:nvPr/>
        </p:nvSpPr>
        <p:spPr>
          <a:xfrm>
            <a:off x="1325880" y="2304288"/>
            <a:ext cx="6400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E8EAF4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懂层级/对比/留白/品牌色≤2/字体≤2 五条 UI 基础</a:t>
            </a:r>
            <a:endParaRPr lang="en-US" sz="1600" dirty="0"/>
          </a:p>
        </p:txBody>
      </p:sp>
      <p:sp>
        <p:nvSpPr>
          <p:cNvPr id="9" name="Shape 7"/>
          <p:cNvSpPr/>
          <p:nvPr/>
        </p:nvSpPr>
        <p:spPr>
          <a:xfrm>
            <a:off x="640080" y="3054096"/>
            <a:ext cx="457200" cy="457200"/>
          </a:xfrm>
          <a:prstGeom prst="ellipse">
            <a:avLst/>
          </a:prstGeom>
          <a:solidFill>
            <a:srgbClr val="E0734D"/>
          </a:solidFill>
          <a:ln/>
        </p:spPr>
      </p:sp>
      <p:sp>
        <p:nvSpPr>
          <p:cNvPr id="10" name="Text 8"/>
          <p:cNvSpPr/>
          <p:nvPr/>
        </p:nvSpPr>
        <p:spPr>
          <a:xfrm>
            <a:off x="640080" y="3054096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✓</a:t>
            </a:r>
            <a:endParaRPr lang="en-US" sz="1700" dirty="0"/>
          </a:p>
        </p:txBody>
      </p:sp>
      <p:sp>
        <p:nvSpPr>
          <p:cNvPr id="11" name="Text 9"/>
          <p:cNvSpPr/>
          <p:nvPr/>
        </p:nvSpPr>
        <p:spPr>
          <a:xfrm>
            <a:off x="1325880" y="3054096"/>
            <a:ext cx="6400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E8EAF4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会 Codex $imagegen 出插画配图、Claude HTML 出精确中文海报</a:t>
            </a:r>
            <a:endParaRPr lang="en-US" sz="1600" dirty="0"/>
          </a:p>
        </p:txBody>
      </p:sp>
      <p:sp>
        <p:nvSpPr>
          <p:cNvPr id="12" name="Shape 10"/>
          <p:cNvSpPr/>
          <p:nvPr/>
        </p:nvSpPr>
        <p:spPr>
          <a:xfrm>
            <a:off x="640080" y="3803904"/>
            <a:ext cx="457200" cy="457200"/>
          </a:xfrm>
          <a:prstGeom prst="ellipse">
            <a:avLst/>
          </a:prstGeom>
          <a:solidFill>
            <a:srgbClr val="E0734D"/>
          </a:solidFill>
          <a:ln/>
        </p:spPr>
      </p:sp>
      <p:sp>
        <p:nvSpPr>
          <p:cNvPr id="13" name="Text 11"/>
          <p:cNvSpPr/>
          <p:nvPr/>
        </p:nvSpPr>
        <p:spPr>
          <a:xfrm>
            <a:off x="640080" y="3803904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✓</a:t>
            </a:r>
            <a:endParaRPr lang="en-US" sz="1700" dirty="0"/>
          </a:p>
        </p:txBody>
      </p:sp>
      <p:sp>
        <p:nvSpPr>
          <p:cNvPr id="14" name="Text 12"/>
          <p:cNvSpPr/>
          <p:nvPr/>
        </p:nvSpPr>
        <p:spPr>
          <a:xfrm>
            <a:off x="1325880" y="3803904"/>
            <a:ext cx="6400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E8EAF4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会微调三招：整体重出 / 局部重生成 / 改 HTML 文案配色</a:t>
            </a:r>
            <a:endParaRPr lang="en-US" sz="1600" dirty="0"/>
          </a:p>
        </p:txBody>
      </p:sp>
      <p:sp>
        <p:nvSpPr>
          <p:cNvPr id="15" name="Shape 13"/>
          <p:cNvSpPr/>
          <p:nvPr/>
        </p:nvSpPr>
        <p:spPr>
          <a:xfrm>
            <a:off x="7635240" y="1463040"/>
            <a:ext cx="4023360" cy="3657600"/>
          </a:xfrm>
          <a:prstGeom prst="roundRect">
            <a:avLst>
              <a:gd name="adj" fmla="val 3000"/>
            </a:avLst>
          </a:prstGeom>
          <a:solidFill>
            <a:srgbClr val="E0734D"/>
          </a:solidFill>
          <a:ln/>
          <a:effectLst>
            <a:outerShdw sx="100000" sy="100000" kx="0" ky="0" algn="bl" rotWithShape="0" blurRad="88900" dist="38100" dir="8100000">
              <a:srgbClr val="000000">
                <a:alpha val="12000"/>
              </a:srgbClr>
            </a:outerShdw>
          </a:effectLst>
        </p:spPr>
      </p:sp>
      <p:sp>
        <p:nvSpPr>
          <p:cNvPr id="16" name="Text 14"/>
          <p:cNvSpPr/>
          <p:nvPr/>
        </p:nvSpPr>
        <p:spPr>
          <a:xfrm>
            <a:off x="7955280" y="1691640"/>
            <a:ext cx="3474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200" kern="0" dirty="0">
                <a:solidFill>
                  <a:srgbClr val="FFE6DC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下节预告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7955280" y="2103120"/>
            <a:ext cx="34747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8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第 4 节</a:t>
            </a:r>
            <a:endParaRPr lang="en-US" sz="2200" dirty="0"/>
          </a:p>
          <a:p>
            <a:pPr indent="0" marL="0">
              <a:lnSpc>
                <a:spcPct val="108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视频生成</a:t>
            </a:r>
            <a:endParaRPr lang="en-US" sz="2200" dirty="0"/>
          </a:p>
        </p:txBody>
      </p:sp>
      <p:sp>
        <p:nvSpPr>
          <p:cNvPr id="18" name="Text 16"/>
          <p:cNvSpPr/>
          <p:nvPr/>
        </p:nvSpPr>
        <p:spPr>
          <a:xfrm>
            <a:off x="7955280" y="3200400"/>
            <a:ext cx="347472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900"/>
              </a:spcAft>
              <a:buSzPct val="100000"/>
              <a:buChar char="•"/>
            </a:pPr>
            <a:r>
              <a:rPr lang="en-US" sz="1400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脚本 → 幻灯片模式</a:t>
            </a:r>
            <a:endParaRPr lang="en-US" sz="1400" dirty="0"/>
          </a:p>
          <a:p>
            <a:pPr marL="342900" indent="-342900">
              <a:spcAft>
                <a:spcPts val="900"/>
              </a:spcAft>
              <a:buSzPct val="100000"/>
              <a:buChar char="•"/>
            </a:pPr>
            <a:r>
              <a:rPr lang="en-US" sz="1400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OpenArt 视频生成</a:t>
            </a:r>
            <a:endParaRPr lang="en-US" sz="1400" dirty="0"/>
          </a:p>
          <a:p>
            <a:pPr marL="342900" indent="-342900">
              <a:spcAft>
                <a:spcPts val="900"/>
              </a:spcAft>
              <a:buSzPct val="100000"/>
              <a:buChar char="•"/>
            </a:pPr>
            <a:r>
              <a:rPr lang="en-US" sz="1400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怎么选镜头 / 剪辑</a:t>
            </a:r>
            <a:endParaRPr lang="en-US" sz="1400" dirty="0"/>
          </a:p>
          <a:p>
            <a:pPr marL="342900" indent="-342900">
              <a:spcAft>
                <a:spcPts val="900"/>
              </a:spcAft>
              <a:buSzPct val="100000"/>
              <a:buChar char="•"/>
            </a:pPr>
            <a:r>
              <a:rPr lang="en-US" sz="1400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产出：一条 30 秒短视频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640080" y="5321808"/>
            <a:ext cx="6858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9AA0C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把今天两张海报带来，下节直接做视频封面。</a:t>
            </a:r>
            <a:endParaRPr lang="en-US" sz="1400" dirty="0"/>
          </a:p>
        </p:txBody>
      </p:sp>
      <p:sp>
        <p:nvSpPr>
          <p:cNvPr id="20" name="Text 18"/>
          <p:cNvSpPr/>
          <p:nvPr/>
        </p:nvSpPr>
        <p:spPr>
          <a:xfrm>
            <a:off x="548640" y="6437376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Claude / Codex 实战课 · 第 3 节 · 图片/海报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11000232" y="6437376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19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59536" y="329184"/>
            <a:ext cx="1078077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E0734D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OBJECTIVES + 时间表</a:t>
            </a:r>
            <a:endParaRPr lang="en-US" sz="1200" dirty="0"/>
          </a:p>
        </p:txBody>
      </p:sp>
      <p:sp>
        <p:nvSpPr>
          <p:cNvPr id="3" name="Shape 1"/>
          <p:cNvSpPr/>
          <p:nvPr/>
        </p:nvSpPr>
        <p:spPr>
          <a:xfrm>
            <a:off x="548640" y="676656"/>
            <a:ext cx="164592" cy="365760"/>
          </a:xfrm>
          <a:prstGeom prst="roundRect">
            <a:avLst>
              <a:gd name="adj" fmla="val 22222"/>
            </a:avLst>
          </a:prstGeom>
          <a:solidFill>
            <a:srgbClr val="E0734D"/>
          </a:solidFill>
          <a:ln/>
        </p:spPr>
      </p:sp>
      <p:sp>
        <p:nvSpPr>
          <p:cNvPr id="4" name="Text 2"/>
          <p:cNvSpPr/>
          <p:nvPr/>
        </p:nvSpPr>
        <p:spPr>
          <a:xfrm>
            <a:off x="859536" y="585216"/>
            <a:ext cx="10780776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700" b="1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本节目标 &amp; 今天怎么过</a:t>
            </a:r>
            <a:endParaRPr lang="en-US" sz="2700" dirty="0"/>
          </a:p>
        </p:txBody>
      </p:sp>
      <p:sp>
        <p:nvSpPr>
          <p:cNvPr id="5" name="Text 3"/>
          <p:cNvSpPr/>
          <p:nvPr/>
        </p:nvSpPr>
        <p:spPr>
          <a:xfrm>
            <a:off x="548640" y="1554480"/>
            <a:ext cx="47548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C85A38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学完你能做到</a:t>
            </a:r>
            <a:endParaRPr lang="en-US" sz="1500" dirty="0"/>
          </a:p>
        </p:txBody>
      </p:sp>
      <p:sp>
        <p:nvSpPr>
          <p:cNvPr id="6" name="Shape 4"/>
          <p:cNvSpPr/>
          <p:nvPr/>
        </p:nvSpPr>
        <p:spPr>
          <a:xfrm>
            <a:off x="548640" y="2011680"/>
            <a:ext cx="475488" cy="475488"/>
          </a:xfrm>
          <a:prstGeom prst="ellipse">
            <a:avLst/>
          </a:prstGeom>
          <a:solidFill>
            <a:srgbClr val="E0734D"/>
          </a:solidFill>
          <a:ln/>
        </p:spPr>
      </p:sp>
      <p:sp>
        <p:nvSpPr>
          <p:cNvPr id="7" name="Text 5"/>
          <p:cNvSpPr/>
          <p:nvPr/>
        </p:nvSpPr>
        <p:spPr>
          <a:xfrm>
            <a:off x="548640" y="2011680"/>
            <a:ext cx="47548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1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1207008" y="1956816"/>
            <a:ext cx="42519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450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从 research brief 提炼一句话核心信息 + 3 个关键字</a:t>
            </a:r>
            <a:endParaRPr lang="en-US" sz="1450" dirty="0"/>
          </a:p>
        </p:txBody>
      </p:sp>
      <p:sp>
        <p:nvSpPr>
          <p:cNvPr id="9" name="Shape 7"/>
          <p:cNvSpPr/>
          <p:nvPr/>
        </p:nvSpPr>
        <p:spPr>
          <a:xfrm>
            <a:off x="548640" y="2926080"/>
            <a:ext cx="475488" cy="475488"/>
          </a:xfrm>
          <a:prstGeom prst="ellipse">
            <a:avLst/>
          </a:prstGeom>
          <a:solidFill>
            <a:srgbClr val="E0734D"/>
          </a:solidFill>
          <a:ln/>
        </p:spPr>
      </p:sp>
      <p:sp>
        <p:nvSpPr>
          <p:cNvPr id="10" name="Text 8"/>
          <p:cNvSpPr/>
          <p:nvPr/>
        </p:nvSpPr>
        <p:spPr>
          <a:xfrm>
            <a:off x="548640" y="2926080"/>
            <a:ext cx="47548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2</a:t>
            </a:r>
            <a:endParaRPr lang="en-US" sz="1500" dirty="0"/>
          </a:p>
        </p:txBody>
      </p:sp>
      <p:sp>
        <p:nvSpPr>
          <p:cNvPr id="11" name="Text 9"/>
          <p:cNvSpPr/>
          <p:nvPr/>
        </p:nvSpPr>
        <p:spPr>
          <a:xfrm>
            <a:off x="1207008" y="2871216"/>
            <a:ext cx="42519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450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懂基本排版：层级 / 对比 / 品牌色，会看好坏</a:t>
            </a:r>
            <a:endParaRPr lang="en-US" sz="1450" dirty="0"/>
          </a:p>
        </p:txBody>
      </p:sp>
      <p:sp>
        <p:nvSpPr>
          <p:cNvPr id="12" name="Shape 10"/>
          <p:cNvSpPr/>
          <p:nvPr/>
        </p:nvSpPr>
        <p:spPr>
          <a:xfrm>
            <a:off x="548640" y="3840480"/>
            <a:ext cx="475488" cy="475488"/>
          </a:xfrm>
          <a:prstGeom prst="ellipse">
            <a:avLst/>
          </a:prstGeom>
          <a:solidFill>
            <a:srgbClr val="E0734D"/>
          </a:solidFill>
          <a:ln/>
        </p:spPr>
      </p:sp>
      <p:sp>
        <p:nvSpPr>
          <p:cNvPr id="13" name="Text 11"/>
          <p:cNvSpPr/>
          <p:nvPr/>
        </p:nvSpPr>
        <p:spPr>
          <a:xfrm>
            <a:off x="548640" y="3840480"/>
            <a:ext cx="47548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3</a:t>
            </a:r>
            <a:endParaRPr lang="en-US" sz="1500" dirty="0"/>
          </a:p>
        </p:txBody>
      </p:sp>
      <p:sp>
        <p:nvSpPr>
          <p:cNvPr id="14" name="Text 12"/>
          <p:cNvSpPr/>
          <p:nvPr/>
        </p:nvSpPr>
        <p:spPr>
          <a:xfrm>
            <a:off x="1207008" y="3785616"/>
            <a:ext cx="42519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450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会用 Codex $imagegen 和 Claude HTML 两种出图方式</a:t>
            </a:r>
            <a:endParaRPr lang="en-US" sz="1450" dirty="0"/>
          </a:p>
        </p:txBody>
      </p:sp>
      <p:sp>
        <p:nvSpPr>
          <p:cNvPr id="15" name="Shape 13"/>
          <p:cNvSpPr/>
          <p:nvPr/>
        </p:nvSpPr>
        <p:spPr>
          <a:xfrm>
            <a:off x="548640" y="4754880"/>
            <a:ext cx="475488" cy="475488"/>
          </a:xfrm>
          <a:prstGeom prst="ellipse">
            <a:avLst/>
          </a:prstGeom>
          <a:solidFill>
            <a:srgbClr val="E0734D"/>
          </a:solidFill>
          <a:ln/>
        </p:spPr>
      </p:sp>
      <p:sp>
        <p:nvSpPr>
          <p:cNvPr id="16" name="Text 14"/>
          <p:cNvSpPr/>
          <p:nvPr/>
        </p:nvSpPr>
        <p:spPr>
          <a:xfrm>
            <a:off x="548640" y="4754880"/>
            <a:ext cx="47548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4</a:t>
            </a:r>
            <a:endParaRPr lang="en-US" sz="1500" dirty="0"/>
          </a:p>
        </p:txBody>
      </p:sp>
      <p:sp>
        <p:nvSpPr>
          <p:cNvPr id="17" name="Text 15"/>
          <p:cNvSpPr/>
          <p:nvPr/>
        </p:nvSpPr>
        <p:spPr>
          <a:xfrm>
            <a:off x="1207008" y="4700016"/>
            <a:ext cx="42519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450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会微调海报到能发 —— 改文案、换色、局部重生成</a:t>
            </a:r>
            <a:endParaRPr lang="en-US" sz="1450" dirty="0"/>
          </a:p>
        </p:txBody>
      </p:sp>
      <p:sp>
        <p:nvSpPr>
          <p:cNvPr id="18" name="Shape 16"/>
          <p:cNvSpPr/>
          <p:nvPr/>
        </p:nvSpPr>
        <p:spPr>
          <a:xfrm>
            <a:off x="5989320" y="1554480"/>
            <a:ext cx="5650992" cy="4297680"/>
          </a:xfrm>
          <a:prstGeom prst="roundRect">
            <a:avLst>
              <a:gd name="adj" fmla="val 2128"/>
            </a:avLst>
          </a:prstGeom>
          <a:solidFill>
            <a:srgbClr val="F4F5F7"/>
          </a:solidFill>
          <a:ln/>
          <a:effectLst>
            <a:outerShdw sx="100000" sy="100000" kx="0" ky="0" algn="bl" rotWithShape="0" blurRad="88900" dist="38100" dir="8100000">
              <a:srgbClr val="000000">
                <a:alpha val="12000"/>
              </a:srgbClr>
            </a:outerShdw>
          </a:effectLst>
        </p:spPr>
      </p:sp>
      <p:sp>
        <p:nvSpPr>
          <p:cNvPr id="19" name="Text 17"/>
          <p:cNvSpPr/>
          <p:nvPr/>
        </p:nvSpPr>
        <p:spPr>
          <a:xfrm>
            <a:off x="6355080" y="1783080"/>
            <a:ext cx="491947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150 分钟时间表</a:t>
            </a:r>
            <a:endParaRPr lang="en-US" sz="1500" dirty="0"/>
          </a:p>
        </p:txBody>
      </p:sp>
      <p:sp>
        <p:nvSpPr>
          <p:cNvPr id="20" name="Text 18"/>
          <p:cNvSpPr/>
          <p:nvPr/>
        </p:nvSpPr>
        <p:spPr>
          <a:xfrm>
            <a:off x="6355080" y="2331720"/>
            <a:ext cx="10972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C85A38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0–15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7589520" y="2331720"/>
            <a:ext cx="373075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回顾心法 + 本节路径</a:t>
            </a:r>
            <a:endParaRPr lang="en-US" sz="1400" dirty="0"/>
          </a:p>
        </p:txBody>
      </p:sp>
      <p:sp>
        <p:nvSpPr>
          <p:cNvPr id="22" name="Text 20"/>
          <p:cNvSpPr/>
          <p:nvPr/>
        </p:nvSpPr>
        <p:spPr>
          <a:xfrm>
            <a:off x="6355080" y="2898648"/>
            <a:ext cx="10972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C85A38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15–50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7589520" y="2898648"/>
            <a:ext cx="373075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内容提炼 + SEO 关键字</a:t>
            </a:r>
            <a:endParaRPr lang="en-US" sz="1400" dirty="0"/>
          </a:p>
        </p:txBody>
      </p:sp>
      <p:sp>
        <p:nvSpPr>
          <p:cNvPr id="24" name="Text 22"/>
          <p:cNvSpPr/>
          <p:nvPr/>
        </p:nvSpPr>
        <p:spPr>
          <a:xfrm>
            <a:off x="6355080" y="3465576"/>
            <a:ext cx="10972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C85A38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50–75</a:t>
            </a:r>
            <a:endParaRPr lang="en-US" sz="1400" dirty="0"/>
          </a:p>
        </p:txBody>
      </p:sp>
      <p:sp>
        <p:nvSpPr>
          <p:cNvPr id="25" name="Text 23"/>
          <p:cNvSpPr/>
          <p:nvPr/>
        </p:nvSpPr>
        <p:spPr>
          <a:xfrm>
            <a:off x="7589520" y="3465576"/>
            <a:ext cx="373075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UI 基础 + 尺寸速查</a:t>
            </a:r>
            <a:endParaRPr lang="en-US" sz="1400" dirty="0"/>
          </a:p>
        </p:txBody>
      </p:sp>
      <p:sp>
        <p:nvSpPr>
          <p:cNvPr id="26" name="Text 24"/>
          <p:cNvSpPr/>
          <p:nvPr/>
        </p:nvSpPr>
        <p:spPr>
          <a:xfrm>
            <a:off x="6355080" y="4032504"/>
            <a:ext cx="10972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C85A38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75–110</a:t>
            </a:r>
            <a:endParaRPr lang="en-US" sz="1400" dirty="0"/>
          </a:p>
        </p:txBody>
      </p:sp>
      <p:sp>
        <p:nvSpPr>
          <p:cNvPr id="27" name="Text 25"/>
          <p:cNvSpPr/>
          <p:nvPr/>
        </p:nvSpPr>
        <p:spPr>
          <a:xfrm>
            <a:off x="7589520" y="4032504"/>
            <a:ext cx="373075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引擎 A(Codex) + 引擎 B(Claude)</a:t>
            </a:r>
            <a:endParaRPr lang="en-US" sz="1400" dirty="0"/>
          </a:p>
        </p:txBody>
      </p:sp>
      <p:sp>
        <p:nvSpPr>
          <p:cNvPr id="28" name="Text 26"/>
          <p:cNvSpPr/>
          <p:nvPr/>
        </p:nvSpPr>
        <p:spPr>
          <a:xfrm>
            <a:off x="6355080" y="4599432"/>
            <a:ext cx="10972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C85A38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110–135</a:t>
            </a:r>
            <a:endParaRPr lang="en-US" sz="1400" dirty="0"/>
          </a:p>
        </p:txBody>
      </p:sp>
      <p:sp>
        <p:nvSpPr>
          <p:cNvPr id="29" name="Text 27"/>
          <p:cNvSpPr/>
          <p:nvPr/>
        </p:nvSpPr>
        <p:spPr>
          <a:xfrm>
            <a:off x="7589520" y="4599432"/>
            <a:ext cx="373075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微调三招 + 完整流程串讲</a:t>
            </a:r>
            <a:endParaRPr lang="en-US" sz="1400" dirty="0"/>
          </a:p>
        </p:txBody>
      </p:sp>
      <p:sp>
        <p:nvSpPr>
          <p:cNvPr id="30" name="Text 28"/>
          <p:cNvSpPr/>
          <p:nvPr/>
        </p:nvSpPr>
        <p:spPr>
          <a:xfrm>
            <a:off x="6355080" y="5166360"/>
            <a:ext cx="10972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C85A38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135–150</a:t>
            </a:r>
            <a:endParaRPr lang="en-US" sz="1400" dirty="0"/>
          </a:p>
        </p:txBody>
      </p:sp>
      <p:sp>
        <p:nvSpPr>
          <p:cNvPr id="31" name="Text 29"/>
          <p:cNvSpPr/>
          <p:nvPr/>
        </p:nvSpPr>
        <p:spPr>
          <a:xfrm>
            <a:off x="7589520" y="5166360"/>
            <a:ext cx="373075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作业 + 答疑</a:t>
            </a:r>
            <a:endParaRPr lang="en-US" sz="1400" dirty="0"/>
          </a:p>
        </p:txBody>
      </p:sp>
      <p:sp>
        <p:nvSpPr>
          <p:cNvPr id="32" name="Text 30"/>
          <p:cNvSpPr/>
          <p:nvPr/>
        </p:nvSpPr>
        <p:spPr>
          <a:xfrm>
            <a:off x="548640" y="6437376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Claude / Codex 实战课 · 第 3 节 · 图片/海报</a:t>
            </a:r>
            <a:endParaRPr lang="en-US" sz="900" dirty="0"/>
          </a:p>
        </p:txBody>
      </p:sp>
      <p:sp>
        <p:nvSpPr>
          <p:cNvPr id="33" name="Text 31"/>
          <p:cNvSpPr/>
          <p:nvPr/>
        </p:nvSpPr>
        <p:spPr>
          <a:xfrm>
            <a:off x="11000232" y="6437376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2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59536" y="329184"/>
            <a:ext cx="1078077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E0734D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回顾四步心法 · 今天高亮出图环节</a:t>
            </a:r>
            <a:endParaRPr lang="en-US" sz="1200" dirty="0"/>
          </a:p>
        </p:txBody>
      </p:sp>
      <p:sp>
        <p:nvSpPr>
          <p:cNvPr id="3" name="Shape 1"/>
          <p:cNvSpPr/>
          <p:nvPr/>
        </p:nvSpPr>
        <p:spPr>
          <a:xfrm>
            <a:off x="548640" y="676656"/>
            <a:ext cx="164592" cy="365760"/>
          </a:xfrm>
          <a:prstGeom prst="roundRect">
            <a:avLst>
              <a:gd name="adj" fmla="val 22222"/>
            </a:avLst>
          </a:prstGeom>
          <a:solidFill>
            <a:srgbClr val="E0734D"/>
          </a:solidFill>
          <a:ln/>
        </p:spPr>
      </p:sp>
      <p:sp>
        <p:nvSpPr>
          <p:cNvPr id="4" name="Text 2"/>
          <p:cNvSpPr/>
          <p:nvPr/>
        </p:nvSpPr>
        <p:spPr>
          <a:xfrm>
            <a:off x="859536" y="585216"/>
            <a:ext cx="10780776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700" b="1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从 brief 到海报的路</a:t>
            </a:r>
            <a:endParaRPr lang="en-US" sz="2700" dirty="0"/>
          </a:p>
        </p:txBody>
      </p:sp>
      <p:sp>
        <p:nvSpPr>
          <p:cNvPr id="5" name="Shape 3"/>
          <p:cNvSpPr/>
          <p:nvPr/>
        </p:nvSpPr>
        <p:spPr>
          <a:xfrm>
            <a:off x="763524" y="1737360"/>
            <a:ext cx="2377440" cy="2834640"/>
          </a:xfrm>
          <a:prstGeom prst="roundRect">
            <a:avLst>
              <a:gd name="adj" fmla="val 4615"/>
            </a:avLst>
          </a:prstGeom>
          <a:solidFill>
            <a:srgbClr val="F4F5F7"/>
          </a:solidFill>
          <a:ln/>
          <a:effectLst>
            <a:outerShdw sx="100000" sy="100000" kx="0" ky="0" algn="bl" rotWithShape="0" blurRad="88900" dist="38100" dir="8100000">
              <a:srgbClr val="000000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854964" y="1938528"/>
            <a:ext cx="21945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E0734D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①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854964" y="2560320"/>
            <a:ext cx="21945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0000"/>
              </a:lnSpc>
              <a:buNone/>
            </a:pPr>
            <a:r>
              <a:rPr lang="en-US" sz="1800" b="1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提炼</a:t>
            </a:r>
            <a:endParaRPr lang="en-US" sz="1800" dirty="0"/>
          </a:p>
          <a:p>
            <a:pPr algn="ctr" indent="0" marL="0">
              <a:lnSpc>
                <a:spcPct val="110000"/>
              </a:lnSpc>
              <a:buNone/>
            </a:pPr>
            <a:r>
              <a:rPr lang="en-US" sz="1800" b="1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一句话</a:t>
            </a:r>
            <a:endParaRPr lang="en-US" sz="1800" dirty="0"/>
          </a:p>
        </p:txBody>
      </p:sp>
      <p:sp>
        <p:nvSpPr>
          <p:cNvPr id="8" name="Shape 6"/>
          <p:cNvSpPr/>
          <p:nvPr/>
        </p:nvSpPr>
        <p:spPr>
          <a:xfrm>
            <a:off x="1083564" y="3520440"/>
            <a:ext cx="1737360" cy="0"/>
          </a:xfrm>
          <a:prstGeom prst="line">
            <a:avLst/>
          </a:prstGeom>
          <a:noFill/>
          <a:ln w="12700">
            <a:solidFill>
              <a:srgbClr val="EAECF1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854964" y="3657600"/>
            <a:ext cx="21945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i="1" dirty="0">
                <a:solidFill>
                  <a:srgbClr val="6B728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只讲一个点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3122676" y="1737360"/>
            <a:ext cx="420624" cy="2834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E0734D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→</a:t>
            </a:r>
            <a:endParaRPr lang="en-US" sz="2800" dirty="0"/>
          </a:p>
        </p:txBody>
      </p:sp>
      <p:sp>
        <p:nvSpPr>
          <p:cNvPr id="11" name="Shape 9"/>
          <p:cNvSpPr/>
          <p:nvPr/>
        </p:nvSpPr>
        <p:spPr>
          <a:xfrm>
            <a:off x="3525012" y="1737360"/>
            <a:ext cx="2377440" cy="2834640"/>
          </a:xfrm>
          <a:prstGeom prst="roundRect">
            <a:avLst>
              <a:gd name="adj" fmla="val 4615"/>
            </a:avLst>
          </a:prstGeom>
          <a:solidFill>
            <a:srgbClr val="F4F5F7"/>
          </a:solidFill>
          <a:ln/>
          <a:effectLst>
            <a:outerShdw sx="100000" sy="100000" kx="0" ky="0" algn="bl" rotWithShape="0" blurRad="88900" dist="38100" dir="8100000">
              <a:srgbClr val="000000">
                <a:alpha val="12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3616452" y="1938528"/>
            <a:ext cx="21945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2B441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②</a:t>
            </a:r>
            <a:endParaRPr lang="en-US" sz="2600" dirty="0"/>
          </a:p>
        </p:txBody>
      </p:sp>
      <p:sp>
        <p:nvSpPr>
          <p:cNvPr id="13" name="Text 11"/>
          <p:cNvSpPr/>
          <p:nvPr/>
        </p:nvSpPr>
        <p:spPr>
          <a:xfrm>
            <a:off x="3616452" y="2560320"/>
            <a:ext cx="21945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0000"/>
              </a:lnSpc>
              <a:buNone/>
            </a:pPr>
            <a:r>
              <a:rPr lang="en-US" sz="1800" b="1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定</a:t>
            </a:r>
            <a:endParaRPr lang="en-US" sz="1800" dirty="0"/>
          </a:p>
          <a:p>
            <a:pPr algn="ctr" indent="0" marL="0">
              <a:lnSpc>
                <a:spcPct val="110000"/>
              </a:lnSpc>
              <a:buNone/>
            </a:pPr>
            <a:r>
              <a:rPr lang="en-US" sz="1800" b="1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关键字</a:t>
            </a:r>
            <a:endParaRPr lang="en-US" sz="1800" dirty="0"/>
          </a:p>
        </p:txBody>
      </p:sp>
      <p:sp>
        <p:nvSpPr>
          <p:cNvPr id="14" name="Shape 12"/>
          <p:cNvSpPr/>
          <p:nvPr/>
        </p:nvSpPr>
        <p:spPr>
          <a:xfrm>
            <a:off x="3845052" y="3520440"/>
            <a:ext cx="1737360" cy="0"/>
          </a:xfrm>
          <a:prstGeom prst="line">
            <a:avLst/>
          </a:prstGeom>
          <a:noFill/>
          <a:ln w="12700">
            <a:solidFill>
              <a:srgbClr val="EAECF1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616452" y="3657600"/>
            <a:ext cx="21945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i="1" dirty="0">
                <a:solidFill>
                  <a:srgbClr val="6B728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SEO/GEO 埋词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5884164" y="1737360"/>
            <a:ext cx="420624" cy="2834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E0734D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→</a:t>
            </a:r>
            <a:endParaRPr lang="en-US" sz="2800" dirty="0"/>
          </a:p>
        </p:txBody>
      </p:sp>
      <p:sp>
        <p:nvSpPr>
          <p:cNvPr id="17" name="Shape 15"/>
          <p:cNvSpPr/>
          <p:nvPr/>
        </p:nvSpPr>
        <p:spPr>
          <a:xfrm>
            <a:off x="6286500" y="1737360"/>
            <a:ext cx="2377440" cy="2834640"/>
          </a:xfrm>
          <a:prstGeom prst="roundRect">
            <a:avLst>
              <a:gd name="adj" fmla="val 4615"/>
            </a:avLst>
          </a:prstGeom>
          <a:solidFill>
            <a:srgbClr val="E0734D"/>
          </a:solidFill>
          <a:ln/>
          <a:effectLst>
            <a:outerShdw sx="100000" sy="100000" kx="0" ky="0" algn="bl" rotWithShape="0" blurRad="88900" dist="38100" dir="8100000">
              <a:srgbClr val="000000">
                <a:alpha val="12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6377940" y="1938528"/>
            <a:ext cx="21945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③</a:t>
            </a:r>
            <a:endParaRPr lang="en-US" sz="2600" dirty="0"/>
          </a:p>
        </p:txBody>
      </p:sp>
      <p:sp>
        <p:nvSpPr>
          <p:cNvPr id="19" name="Text 17"/>
          <p:cNvSpPr/>
          <p:nvPr/>
        </p:nvSpPr>
        <p:spPr>
          <a:xfrm>
            <a:off x="6377940" y="2560320"/>
            <a:ext cx="21945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0000"/>
              </a:lnSpc>
              <a:buNone/>
            </a:pPr>
            <a:r>
              <a:rPr lang="en-US" sz="18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排版</a:t>
            </a:r>
            <a:endParaRPr lang="en-US" sz="1800" dirty="0"/>
          </a:p>
          <a:p>
            <a:pPr algn="ctr" indent="0" marL="0">
              <a:lnSpc>
                <a:spcPct val="110000"/>
              </a:lnSpc>
              <a:buNone/>
            </a:pPr>
            <a:r>
              <a:rPr lang="en-US" sz="18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出图</a:t>
            </a:r>
            <a:endParaRPr lang="en-US" sz="1800" dirty="0"/>
          </a:p>
        </p:txBody>
      </p:sp>
      <p:sp>
        <p:nvSpPr>
          <p:cNvPr id="20" name="Shape 18"/>
          <p:cNvSpPr/>
          <p:nvPr/>
        </p:nvSpPr>
        <p:spPr>
          <a:xfrm>
            <a:off x="6606540" y="3520440"/>
            <a:ext cx="1737360" cy="0"/>
          </a:xfrm>
          <a:prstGeom prst="line">
            <a:avLst/>
          </a:prstGeom>
          <a:noFill/>
          <a:ln w="12700">
            <a:solidFill>
              <a:srgbClr val="F2C2AE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6377940" y="3657600"/>
            <a:ext cx="21945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i="1" dirty="0">
                <a:solidFill>
                  <a:srgbClr val="FFE6DC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Codex 或 Claude</a:t>
            </a:r>
            <a:endParaRPr lang="en-US" sz="1300" dirty="0"/>
          </a:p>
        </p:txBody>
      </p:sp>
      <p:sp>
        <p:nvSpPr>
          <p:cNvPr id="22" name="Text 20"/>
          <p:cNvSpPr/>
          <p:nvPr/>
        </p:nvSpPr>
        <p:spPr>
          <a:xfrm>
            <a:off x="8645652" y="1737360"/>
            <a:ext cx="420624" cy="2834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E0734D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→</a:t>
            </a:r>
            <a:endParaRPr lang="en-US" sz="2800" dirty="0"/>
          </a:p>
        </p:txBody>
      </p:sp>
      <p:sp>
        <p:nvSpPr>
          <p:cNvPr id="23" name="Shape 21"/>
          <p:cNvSpPr/>
          <p:nvPr/>
        </p:nvSpPr>
        <p:spPr>
          <a:xfrm>
            <a:off x="9047988" y="1737360"/>
            <a:ext cx="2377440" cy="2834640"/>
          </a:xfrm>
          <a:prstGeom prst="roundRect">
            <a:avLst>
              <a:gd name="adj" fmla="val 4615"/>
            </a:avLst>
          </a:prstGeom>
          <a:solidFill>
            <a:srgbClr val="F4F5F7"/>
          </a:solidFill>
          <a:ln/>
          <a:effectLst>
            <a:outerShdw sx="100000" sy="100000" kx="0" ky="0" algn="bl" rotWithShape="0" blurRad="88900" dist="38100" dir="8100000">
              <a:srgbClr val="000000">
                <a:alpha val="12000"/>
              </a:srgbClr>
            </a:outerShdw>
          </a:effectLst>
        </p:spPr>
      </p:sp>
      <p:sp>
        <p:nvSpPr>
          <p:cNvPr id="24" name="Text 22"/>
          <p:cNvSpPr/>
          <p:nvPr/>
        </p:nvSpPr>
        <p:spPr>
          <a:xfrm>
            <a:off x="9139428" y="1938528"/>
            <a:ext cx="21945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C85A38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④</a:t>
            </a:r>
            <a:endParaRPr lang="en-US" sz="2600" dirty="0"/>
          </a:p>
        </p:txBody>
      </p:sp>
      <p:sp>
        <p:nvSpPr>
          <p:cNvPr id="25" name="Text 23"/>
          <p:cNvSpPr/>
          <p:nvPr/>
        </p:nvSpPr>
        <p:spPr>
          <a:xfrm>
            <a:off x="9139428" y="2560320"/>
            <a:ext cx="21945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0000"/>
              </a:lnSpc>
              <a:buNone/>
            </a:pPr>
            <a:r>
              <a:rPr lang="en-US" sz="1800" b="1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微调</a:t>
            </a:r>
            <a:endParaRPr lang="en-US" sz="1800" dirty="0"/>
          </a:p>
          <a:p>
            <a:pPr algn="ctr" indent="0" marL="0">
              <a:lnSpc>
                <a:spcPct val="110000"/>
              </a:lnSpc>
              <a:buNone/>
            </a:pPr>
            <a:r>
              <a:rPr lang="en-US" sz="1800" b="1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发布</a:t>
            </a:r>
            <a:endParaRPr lang="en-US" sz="1800" dirty="0"/>
          </a:p>
        </p:txBody>
      </p:sp>
      <p:sp>
        <p:nvSpPr>
          <p:cNvPr id="26" name="Shape 24"/>
          <p:cNvSpPr/>
          <p:nvPr/>
        </p:nvSpPr>
        <p:spPr>
          <a:xfrm>
            <a:off x="9368028" y="3520440"/>
            <a:ext cx="1737360" cy="0"/>
          </a:xfrm>
          <a:prstGeom prst="line">
            <a:avLst/>
          </a:prstGeom>
          <a:noFill/>
          <a:ln w="12700">
            <a:solidFill>
              <a:srgbClr val="EAECF1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9139428" y="3657600"/>
            <a:ext cx="21945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i="1" dirty="0">
                <a:solidFill>
                  <a:srgbClr val="6B728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改到能发</a:t>
            </a:r>
            <a:endParaRPr lang="en-US" sz="1300" dirty="0"/>
          </a:p>
        </p:txBody>
      </p:sp>
      <p:sp>
        <p:nvSpPr>
          <p:cNvPr id="28" name="Shape 26"/>
          <p:cNvSpPr/>
          <p:nvPr/>
        </p:nvSpPr>
        <p:spPr>
          <a:xfrm>
            <a:off x="548640" y="4846320"/>
            <a:ext cx="11091672" cy="822960"/>
          </a:xfrm>
          <a:prstGeom prst="roundRect">
            <a:avLst>
              <a:gd name="adj" fmla="val 11111"/>
            </a:avLst>
          </a:prstGeom>
          <a:solidFill>
            <a:srgbClr val="1B1F3B"/>
          </a:solidFill>
          <a:ln/>
        </p:spPr>
      </p:sp>
      <p:sp>
        <p:nvSpPr>
          <p:cNvPr id="29" name="Text 27"/>
          <p:cNvSpPr/>
          <p:nvPr/>
        </p:nvSpPr>
        <p:spPr>
          <a:xfrm>
            <a:off x="914400" y="4846320"/>
            <a:ext cx="10360152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2B441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产出目标：</a:t>
            </a:r>
            <a:pPr indent="0" marL="0">
              <a:buNone/>
            </a:pPr>
            <a:r>
              <a:rPr lang="en-US" sz="1400" dirty="0">
                <a:solidFill>
                  <a:srgbClr val="E8EAF4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今天下课前，每人出一张小红书或公众号海报，能直接发布。</a:t>
            </a:r>
            <a:endParaRPr lang="en-US" sz="1400" dirty="0"/>
          </a:p>
        </p:txBody>
      </p:sp>
      <p:sp>
        <p:nvSpPr>
          <p:cNvPr id="30" name="Text 28"/>
          <p:cNvSpPr/>
          <p:nvPr/>
        </p:nvSpPr>
        <p:spPr>
          <a:xfrm>
            <a:off x="548640" y="6437376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Claude / Codex 实战课 · 第 3 节 · 图片/海报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11000232" y="6437376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3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1B1F3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1280160"/>
            <a:ext cx="3657600" cy="2011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0" b="1" dirty="0">
                <a:solidFill>
                  <a:srgbClr val="F2B441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01</a:t>
            </a:r>
            <a:endParaRPr lang="en-US" sz="11000" dirty="0"/>
          </a:p>
        </p:txBody>
      </p:sp>
      <p:sp>
        <p:nvSpPr>
          <p:cNvPr id="3" name="Text 1"/>
          <p:cNvSpPr/>
          <p:nvPr/>
        </p:nvSpPr>
        <p:spPr>
          <a:xfrm>
            <a:off x="731520" y="3383280"/>
            <a:ext cx="10058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spc="300" kern="0" dirty="0">
                <a:solidFill>
                  <a:srgbClr val="E0734D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环节 1 · 15–50 分钟</a:t>
            </a:r>
            <a:endParaRPr lang="en-US" sz="1600" dirty="0"/>
          </a:p>
        </p:txBody>
      </p:sp>
      <p:sp>
        <p:nvSpPr>
          <p:cNvPr id="4" name="Text 2"/>
          <p:cNvSpPr/>
          <p:nvPr/>
        </p:nvSpPr>
        <p:spPr>
          <a:xfrm>
            <a:off x="685800" y="3749040"/>
            <a:ext cx="10515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8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内容提炼 + SEO/GEO 关键字</a:t>
            </a:r>
            <a:endParaRPr lang="en-US" sz="3800" dirty="0"/>
          </a:p>
        </p:txBody>
      </p:sp>
      <p:sp>
        <p:nvSpPr>
          <p:cNvPr id="5" name="Text 3"/>
          <p:cNvSpPr/>
          <p:nvPr/>
        </p:nvSpPr>
        <p:spPr>
          <a:xfrm>
            <a:off x="731520" y="4663440"/>
            <a:ext cx="10058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9AA0C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海报只讲一个点 · 词埋进去让人搜到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437376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Claude / Codex 实战课 · 第 3 节 · 图片/海报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11000232" y="6437376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4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59536" y="329184"/>
            <a:ext cx="1078077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E0734D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从 brief 到核心信息</a:t>
            </a:r>
            <a:endParaRPr lang="en-US" sz="1200" dirty="0"/>
          </a:p>
        </p:txBody>
      </p:sp>
      <p:sp>
        <p:nvSpPr>
          <p:cNvPr id="3" name="Shape 1"/>
          <p:cNvSpPr/>
          <p:nvPr/>
        </p:nvSpPr>
        <p:spPr>
          <a:xfrm>
            <a:off x="548640" y="676656"/>
            <a:ext cx="164592" cy="365760"/>
          </a:xfrm>
          <a:prstGeom prst="roundRect">
            <a:avLst>
              <a:gd name="adj" fmla="val 22222"/>
            </a:avLst>
          </a:prstGeom>
          <a:solidFill>
            <a:srgbClr val="E0734D"/>
          </a:solidFill>
          <a:ln/>
        </p:spPr>
      </p:sp>
      <p:sp>
        <p:nvSpPr>
          <p:cNvPr id="4" name="Text 2"/>
          <p:cNvSpPr/>
          <p:nvPr/>
        </p:nvSpPr>
        <p:spPr>
          <a:xfrm>
            <a:off x="859536" y="585216"/>
            <a:ext cx="10780776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700" b="1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内容提炼：海报只讲一个点</a:t>
            </a:r>
            <a:endParaRPr lang="en-US" sz="2700" dirty="0"/>
          </a:p>
        </p:txBody>
      </p:sp>
      <p:sp>
        <p:nvSpPr>
          <p:cNvPr id="5" name="Shape 3"/>
          <p:cNvSpPr/>
          <p:nvPr/>
        </p:nvSpPr>
        <p:spPr>
          <a:xfrm>
            <a:off x="548640" y="1508760"/>
            <a:ext cx="5303520" cy="2148840"/>
          </a:xfrm>
          <a:prstGeom prst="roundRect">
            <a:avLst>
              <a:gd name="adj" fmla="val 4255"/>
            </a:avLst>
          </a:prstGeom>
          <a:solidFill>
            <a:srgbClr val="F4F5F7"/>
          </a:solidFill>
          <a:ln/>
        </p:spPr>
      </p:sp>
      <p:sp>
        <p:nvSpPr>
          <p:cNvPr id="6" name="Text 4"/>
          <p:cNvSpPr/>
          <p:nvPr/>
        </p:nvSpPr>
        <p:spPr>
          <a:xfrm>
            <a:off x="868680" y="1691640"/>
            <a:ext cx="4663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C9514B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✕  信息全堆上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960120" y="2258568"/>
            <a:ext cx="4526280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40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· 早C晚A防晒三步曲</a:t>
            </a:r>
            <a:endParaRPr lang="en-US" sz="1400" dirty="0"/>
          </a:p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40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· 维C精华 + 视黄醇 + SPF50</a:t>
            </a:r>
            <a:endParaRPr lang="en-US" sz="1400" dirty="0"/>
          </a:p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40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· 30天淡斑 / 改善暗沉 / 提亮肤色</a:t>
            </a:r>
            <a:endParaRPr lang="en-US" sz="1400" dirty="0"/>
          </a:p>
          <a:p>
            <a:pPr indent="0" marL="0">
              <a:spcAft>
                <a:spcPts val="700"/>
              </a:spcAft>
              <a:buNone/>
            </a:pPr>
            <a:r>
              <a:rPr lang="en-US" sz="140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→ 看的人不知道重点在哪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6355080" y="1508760"/>
            <a:ext cx="5303520" cy="2148840"/>
          </a:xfrm>
          <a:prstGeom prst="roundRect">
            <a:avLst>
              <a:gd name="adj" fmla="val 4255"/>
            </a:avLst>
          </a:prstGeom>
          <a:solidFill>
            <a:srgbClr val="E0734D"/>
          </a:solidFill>
          <a:ln/>
          <a:effectLst>
            <a:outerShdw sx="100000" sy="100000" kx="0" ky="0" algn="bl" rotWithShape="0" blurRad="88900" dist="38100" dir="8100000">
              <a:srgbClr val="000000">
                <a:alpha val="12000"/>
              </a:srgbClr>
            </a:outerShdw>
          </a:effectLst>
        </p:spPr>
      </p:sp>
      <p:sp>
        <p:nvSpPr>
          <p:cNvPr id="9" name="Text 7"/>
          <p:cNvSpPr/>
          <p:nvPr/>
        </p:nvSpPr>
        <p:spPr>
          <a:xfrm>
            <a:off x="6675120" y="1691640"/>
            <a:ext cx="4663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E6DC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✓  一个点讲透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6675120" y="2221992"/>
            <a:ext cx="46634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16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「早C 就够了 —— 每天一滴，4周淡斑」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6675120" y="2926080"/>
            <a:ext cx="4663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FAD9CC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一句话核心 + 具体承诺 → 用户秒懂、愿意点</a:t>
            </a:r>
            <a:endParaRPr lang="en-US" sz="1300" dirty="0"/>
          </a:p>
        </p:txBody>
      </p:sp>
      <p:sp>
        <p:nvSpPr>
          <p:cNvPr id="12" name="Shape 10"/>
          <p:cNvSpPr/>
          <p:nvPr/>
        </p:nvSpPr>
        <p:spPr>
          <a:xfrm>
            <a:off x="548640" y="3840480"/>
            <a:ext cx="11091672" cy="1874520"/>
          </a:xfrm>
          <a:prstGeom prst="roundRect">
            <a:avLst>
              <a:gd name="adj" fmla="val 3902"/>
            </a:avLst>
          </a:prstGeom>
          <a:solidFill>
            <a:srgbClr val="F2F0EC"/>
          </a:solidFill>
          <a:ln w="12700">
            <a:solidFill>
              <a:srgbClr val="EAECF1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777240" y="4005072"/>
            <a:ext cx="10634472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100" kern="0" dirty="0">
                <a:solidFill>
                  <a:srgbClr val="C85A38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提炼 Prompt（直接发给 Claude）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822960" y="4407408"/>
            <a:ext cx="10543032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18000"/>
              </a:lnSpc>
              <a:buNone/>
            </a:pPr>
            <a:r>
              <a:rPr lang="en-US" sz="125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把这份 brief 提炼成：</a:t>
            </a:r>
            <a:endParaRPr lang="en-US" sz="1250" dirty="0"/>
          </a:p>
          <a:p>
            <a:pPr indent="0" marL="0">
              <a:lnSpc>
                <a:spcPct val="118000"/>
              </a:lnSpc>
              <a:buNone/>
            </a:pPr>
            <a:r>
              <a:rPr lang="en-US" sz="125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①  一句话核心信息（海报主标题用，≤15字）</a:t>
            </a:r>
            <a:endParaRPr lang="en-US" sz="1250" dirty="0"/>
          </a:p>
          <a:p>
            <a:pPr indent="0" marL="0">
              <a:lnSpc>
                <a:spcPct val="118000"/>
              </a:lnSpc>
              <a:buNone/>
            </a:pPr>
            <a:r>
              <a:rPr lang="en-US" sz="125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②  3 个卖点（副标题 / 正文用，每条 ≤10字）</a:t>
            </a:r>
            <a:endParaRPr lang="en-US" sz="1250" dirty="0"/>
          </a:p>
          <a:p>
            <a:pPr indent="0" marL="0">
              <a:lnSpc>
                <a:spcPct val="118000"/>
              </a:lnSpc>
              <a:buNone/>
            </a:pPr>
            <a:r>
              <a:rPr lang="en-US" sz="125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③  1 句 CTA（结尾行动召唤，≤8字）</a:t>
            </a:r>
            <a:endParaRPr lang="en-US" sz="1250" dirty="0"/>
          </a:p>
          <a:p>
            <a:pPr indent="0" marL="0">
              <a:lnSpc>
                <a:spcPct val="118000"/>
              </a:lnSpc>
              <a:buNone/>
            </a:pPr>
            <a:endParaRPr lang="en-US" sz="1250" dirty="0"/>
          </a:p>
          <a:p>
            <a:pPr indent="0" marL="0">
              <a:lnSpc>
                <a:spcPct val="118000"/>
              </a:lnSpc>
              <a:buNone/>
            </a:pPr>
            <a:r>
              <a:rPr lang="en-US" sz="125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brief：[粘贴你的 research brief]</a:t>
            </a:r>
            <a:endParaRPr lang="en-US" sz="1250" dirty="0"/>
          </a:p>
        </p:txBody>
      </p:sp>
      <p:sp>
        <p:nvSpPr>
          <p:cNvPr id="15" name="Text 13"/>
          <p:cNvSpPr/>
          <p:nvPr/>
        </p:nvSpPr>
        <p:spPr>
          <a:xfrm>
            <a:off x="548640" y="6437376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Claude / Codex 实战课 · 第 3 节 · 图片/海报</a:t>
            </a:r>
            <a:endParaRPr lang="en-US" sz="900" dirty="0"/>
          </a:p>
        </p:txBody>
      </p:sp>
      <p:sp>
        <p:nvSpPr>
          <p:cNvPr id="16" name="Text 14"/>
          <p:cNvSpPr/>
          <p:nvPr/>
        </p:nvSpPr>
        <p:spPr>
          <a:xfrm>
            <a:off x="11000232" y="6437376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5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59536" y="329184"/>
            <a:ext cx="1078077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E0734D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让人搜到 + 被 AI 引用</a:t>
            </a:r>
            <a:endParaRPr lang="en-US" sz="1200" dirty="0"/>
          </a:p>
        </p:txBody>
      </p:sp>
      <p:sp>
        <p:nvSpPr>
          <p:cNvPr id="3" name="Shape 1"/>
          <p:cNvSpPr/>
          <p:nvPr/>
        </p:nvSpPr>
        <p:spPr>
          <a:xfrm>
            <a:off x="548640" y="676656"/>
            <a:ext cx="164592" cy="365760"/>
          </a:xfrm>
          <a:prstGeom prst="roundRect">
            <a:avLst>
              <a:gd name="adj" fmla="val 22222"/>
            </a:avLst>
          </a:prstGeom>
          <a:solidFill>
            <a:srgbClr val="E0734D"/>
          </a:solidFill>
          <a:ln/>
        </p:spPr>
      </p:sp>
      <p:sp>
        <p:nvSpPr>
          <p:cNvPr id="4" name="Text 2"/>
          <p:cNvSpPr/>
          <p:nvPr/>
        </p:nvSpPr>
        <p:spPr>
          <a:xfrm>
            <a:off x="859536" y="585216"/>
            <a:ext cx="10780776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700" b="1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SEO/GEO 关键字 + 文案公式</a:t>
            </a:r>
            <a:endParaRPr lang="en-US" sz="2700" dirty="0"/>
          </a:p>
        </p:txBody>
      </p:sp>
      <p:sp>
        <p:nvSpPr>
          <p:cNvPr id="5" name="Shape 3"/>
          <p:cNvSpPr/>
          <p:nvPr/>
        </p:nvSpPr>
        <p:spPr>
          <a:xfrm>
            <a:off x="548640" y="1508760"/>
            <a:ext cx="5120640" cy="2377440"/>
          </a:xfrm>
          <a:prstGeom prst="roundRect">
            <a:avLst>
              <a:gd name="adj" fmla="val 3846"/>
            </a:avLst>
          </a:prstGeom>
          <a:solidFill>
            <a:srgbClr val="F4F5F7"/>
          </a:solidFill>
          <a:ln/>
          <a:effectLst>
            <a:outerShdw sx="100000" sy="100000" kx="0" ky="0" algn="bl" rotWithShape="0" blurRad="88900" dist="38100" dir="8100000">
              <a:srgbClr val="000000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868680" y="1719072"/>
            <a:ext cx="44805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选 3–5 个关键词，埋进标题+正文</a:t>
            </a:r>
            <a:endParaRPr lang="en-US" sz="1500" dirty="0"/>
          </a:p>
        </p:txBody>
      </p:sp>
      <p:sp>
        <p:nvSpPr>
          <p:cNvPr id="7" name="Shape 5"/>
          <p:cNvSpPr/>
          <p:nvPr/>
        </p:nvSpPr>
        <p:spPr>
          <a:xfrm>
            <a:off x="868680" y="2304288"/>
            <a:ext cx="1417320" cy="502920"/>
          </a:xfrm>
          <a:prstGeom prst="roundRect">
            <a:avLst>
              <a:gd name="adj" fmla="val 18182"/>
            </a:avLst>
          </a:prstGeom>
          <a:solidFill>
            <a:srgbClr val="FBE7DE"/>
          </a:solidFill>
          <a:ln/>
        </p:spPr>
      </p:sp>
      <p:sp>
        <p:nvSpPr>
          <p:cNvPr id="8" name="Text 6"/>
          <p:cNvSpPr/>
          <p:nvPr/>
        </p:nvSpPr>
        <p:spPr>
          <a:xfrm>
            <a:off x="868680" y="2304288"/>
            <a:ext cx="14173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C85A38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抗衰</a:t>
            </a:r>
            <a:endParaRPr lang="en-US" sz="1500" dirty="0"/>
          </a:p>
        </p:txBody>
      </p:sp>
      <p:sp>
        <p:nvSpPr>
          <p:cNvPr id="9" name="Shape 7"/>
          <p:cNvSpPr/>
          <p:nvPr/>
        </p:nvSpPr>
        <p:spPr>
          <a:xfrm>
            <a:off x="2468880" y="2304288"/>
            <a:ext cx="1417320" cy="502920"/>
          </a:xfrm>
          <a:prstGeom prst="roundRect">
            <a:avLst>
              <a:gd name="adj" fmla="val 18182"/>
            </a:avLst>
          </a:prstGeom>
          <a:solidFill>
            <a:srgbClr val="DCEAEA"/>
          </a:solidFill>
          <a:ln/>
        </p:spPr>
      </p:sp>
      <p:sp>
        <p:nvSpPr>
          <p:cNvPr id="10" name="Text 8"/>
          <p:cNvSpPr/>
          <p:nvPr/>
        </p:nvSpPr>
        <p:spPr>
          <a:xfrm>
            <a:off x="2468880" y="2304288"/>
            <a:ext cx="14173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236B6B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早C晚A</a:t>
            </a:r>
            <a:endParaRPr lang="en-US" sz="1500" dirty="0"/>
          </a:p>
        </p:txBody>
      </p:sp>
      <p:sp>
        <p:nvSpPr>
          <p:cNvPr id="11" name="Shape 9"/>
          <p:cNvSpPr/>
          <p:nvPr/>
        </p:nvSpPr>
        <p:spPr>
          <a:xfrm>
            <a:off x="4069080" y="2304288"/>
            <a:ext cx="1417320" cy="502920"/>
          </a:xfrm>
          <a:prstGeom prst="roundRect">
            <a:avLst>
              <a:gd name="adj" fmla="val 18182"/>
            </a:avLst>
          </a:prstGeom>
          <a:solidFill>
            <a:srgbClr val="FFF8EC"/>
          </a:solidFill>
          <a:ln/>
        </p:spPr>
      </p:sp>
      <p:sp>
        <p:nvSpPr>
          <p:cNvPr id="12" name="Text 10"/>
          <p:cNvSpPr/>
          <p:nvPr/>
        </p:nvSpPr>
        <p:spPr>
          <a:xfrm>
            <a:off x="4069080" y="2304288"/>
            <a:ext cx="14173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2B441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敏感肌</a:t>
            </a:r>
            <a:endParaRPr lang="en-US" sz="1500" dirty="0"/>
          </a:p>
        </p:txBody>
      </p:sp>
      <p:sp>
        <p:nvSpPr>
          <p:cNvPr id="13" name="Text 11"/>
          <p:cNvSpPr/>
          <p:nvPr/>
        </p:nvSpPr>
        <p:spPr>
          <a:xfrm>
            <a:off x="868680" y="2999232"/>
            <a:ext cx="448056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300" b="1" dirty="0">
                <a:solidFill>
                  <a:srgbClr val="C85A38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SEO：</a:t>
            </a:r>
            <a:pPr indent="0" marL="0">
              <a:lnSpc>
                <a:spcPct val="120000"/>
              </a:lnSpc>
              <a:buNone/>
            </a:pPr>
            <a:r>
              <a:rPr lang="en-US" sz="130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关键词在标题第一句话里，让平台搜索收录</a:t>
            </a:r>
            <a:endParaRPr lang="en-US" sz="130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1300" b="1" dirty="0">
                <a:solidFill>
                  <a:srgbClr val="236B6B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GEO：</a:t>
            </a:r>
            <a:pPr indent="0" marL="0">
              <a:lnSpc>
                <a:spcPct val="120000"/>
              </a:lnSpc>
              <a:buNone/>
            </a:pPr>
            <a:r>
              <a:rPr lang="en-US" sz="130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自然语言描述完整，让 AI 在回答时引用你的内容</a:t>
            </a:r>
            <a:endParaRPr lang="en-US" sz="1300" dirty="0"/>
          </a:p>
        </p:txBody>
      </p:sp>
      <p:sp>
        <p:nvSpPr>
          <p:cNvPr id="14" name="Shape 12"/>
          <p:cNvSpPr/>
          <p:nvPr/>
        </p:nvSpPr>
        <p:spPr>
          <a:xfrm>
            <a:off x="6172200" y="1508760"/>
            <a:ext cx="5468112" cy="2377440"/>
          </a:xfrm>
          <a:prstGeom prst="roundRect">
            <a:avLst>
              <a:gd name="adj" fmla="val 3846"/>
            </a:avLst>
          </a:prstGeom>
          <a:solidFill>
            <a:srgbClr val="1B1F3B"/>
          </a:solidFill>
          <a:ln/>
          <a:effectLst>
            <a:outerShdw sx="100000" sy="100000" kx="0" ky="0" algn="bl" rotWithShape="0" blurRad="88900" dist="38100" dir="8100000">
              <a:srgbClr val="000000">
                <a:alpha val="12000"/>
              </a:srgbClr>
            </a:outerShdw>
          </a:effectLst>
        </p:spPr>
      </p:sp>
      <p:sp>
        <p:nvSpPr>
          <p:cNvPr id="15" name="Text 13"/>
          <p:cNvSpPr/>
          <p:nvPr/>
        </p:nvSpPr>
        <p:spPr>
          <a:xfrm>
            <a:off x="6492240" y="1664208"/>
            <a:ext cx="482803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2B441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海报文案公式</a:t>
            </a:r>
            <a:endParaRPr lang="en-US" sz="1400" dirty="0"/>
          </a:p>
        </p:txBody>
      </p:sp>
      <p:sp>
        <p:nvSpPr>
          <p:cNvPr id="16" name="Shape 14"/>
          <p:cNvSpPr/>
          <p:nvPr/>
        </p:nvSpPr>
        <p:spPr>
          <a:xfrm>
            <a:off x="6492240" y="2157984"/>
            <a:ext cx="1234440" cy="310896"/>
          </a:xfrm>
          <a:prstGeom prst="roundRect">
            <a:avLst>
              <a:gd name="adj" fmla="val 17647"/>
            </a:avLst>
          </a:prstGeom>
          <a:solidFill>
            <a:srgbClr val="E0734D"/>
          </a:solidFill>
          <a:ln/>
        </p:spPr>
      </p:sp>
      <p:sp>
        <p:nvSpPr>
          <p:cNvPr id="17" name="Text 15"/>
          <p:cNvSpPr/>
          <p:nvPr/>
        </p:nvSpPr>
        <p:spPr>
          <a:xfrm>
            <a:off x="6492240" y="2157984"/>
            <a:ext cx="123444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钩子标题</a:t>
            </a:r>
            <a:endParaRPr lang="en-US" sz="1150" dirty="0"/>
          </a:p>
        </p:txBody>
      </p:sp>
      <p:sp>
        <p:nvSpPr>
          <p:cNvPr id="18" name="Text 16"/>
          <p:cNvSpPr/>
          <p:nvPr/>
        </p:nvSpPr>
        <p:spPr>
          <a:xfrm>
            <a:off x="7863840" y="2157984"/>
            <a:ext cx="3410712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C7CBE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触发好奇 / 痛点</a:t>
            </a:r>
            <a:endParaRPr lang="en-US" sz="1250" dirty="0"/>
          </a:p>
        </p:txBody>
      </p:sp>
      <p:sp>
        <p:nvSpPr>
          <p:cNvPr id="19" name="Shape 17"/>
          <p:cNvSpPr/>
          <p:nvPr/>
        </p:nvSpPr>
        <p:spPr>
          <a:xfrm>
            <a:off x="6492240" y="2560320"/>
            <a:ext cx="1234440" cy="310896"/>
          </a:xfrm>
          <a:prstGeom prst="roundRect">
            <a:avLst>
              <a:gd name="adj" fmla="val 17647"/>
            </a:avLst>
          </a:prstGeom>
          <a:solidFill>
            <a:srgbClr val="E0734D"/>
          </a:solidFill>
          <a:ln/>
        </p:spPr>
      </p:sp>
      <p:sp>
        <p:nvSpPr>
          <p:cNvPr id="20" name="Text 18"/>
          <p:cNvSpPr/>
          <p:nvPr/>
        </p:nvSpPr>
        <p:spPr>
          <a:xfrm>
            <a:off x="6492240" y="2560320"/>
            <a:ext cx="123444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痛点</a:t>
            </a:r>
            <a:endParaRPr lang="en-US" sz="1150" dirty="0"/>
          </a:p>
        </p:txBody>
      </p:sp>
      <p:sp>
        <p:nvSpPr>
          <p:cNvPr id="21" name="Text 19"/>
          <p:cNvSpPr/>
          <p:nvPr/>
        </p:nvSpPr>
        <p:spPr>
          <a:xfrm>
            <a:off x="7863840" y="2560320"/>
            <a:ext cx="3410712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C7CBE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说出她的困扰</a:t>
            </a:r>
            <a:endParaRPr lang="en-US" sz="1250" dirty="0"/>
          </a:p>
        </p:txBody>
      </p:sp>
      <p:sp>
        <p:nvSpPr>
          <p:cNvPr id="22" name="Shape 20"/>
          <p:cNvSpPr/>
          <p:nvPr/>
        </p:nvSpPr>
        <p:spPr>
          <a:xfrm>
            <a:off x="6492240" y="2962656"/>
            <a:ext cx="1234440" cy="310896"/>
          </a:xfrm>
          <a:prstGeom prst="roundRect">
            <a:avLst>
              <a:gd name="adj" fmla="val 17647"/>
            </a:avLst>
          </a:prstGeom>
          <a:solidFill>
            <a:srgbClr val="E0734D"/>
          </a:solidFill>
          <a:ln/>
        </p:spPr>
      </p:sp>
      <p:sp>
        <p:nvSpPr>
          <p:cNvPr id="23" name="Text 21"/>
          <p:cNvSpPr/>
          <p:nvPr/>
        </p:nvSpPr>
        <p:spPr>
          <a:xfrm>
            <a:off x="6492240" y="2962656"/>
            <a:ext cx="123444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方案</a:t>
            </a:r>
            <a:endParaRPr lang="en-US" sz="1150" dirty="0"/>
          </a:p>
        </p:txBody>
      </p:sp>
      <p:sp>
        <p:nvSpPr>
          <p:cNvPr id="24" name="Text 22"/>
          <p:cNvSpPr/>
          <p:nvPr/>
        </p:nvSpPr>
        <p:spPr>
          <a:xfrm>
            <a:off x="7863840" y="2962656"/>
            <a:ext cx="3410712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C7CBE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你的解法 + 关键词</a:t>
            </a:r>
            <a:endParaRPr lang="en-US" sz="1250" dirty="0"/>
          </a:p>
        </p:txBody>
      </p:sp>
      <p:sp>
        <p:nvSpPr>
          <p:cNvPr id="25" name="Shape 23"/>
          <p:cNvSpPr/>
          <p:nvPr/>
        </p:nvSpPr>
        <p:spPr>
          <a:xfrm>
            <a:off x="6492240" y="3364992"/>
            <a:ext cx="1234440" cy="310896"/>
          </a:xfrm>
          <a:prstGeom prst="roundRect">
            <a:avLst>
              <a:gd name="adj" fmla="val 17647"/>
            </a:avLst>
          </a:prstGeom>
          <a:solidFill>
            <a:srgbClr val="E0734D"/>
          </a:solidFill>
          <a:ln/>
        </p:spPr>
      </p:sp>
      <p:sp>
        <p:nvSpPr>
          <p:cNvPr id="26" name="Text 24"/>
          <p:cNvSpPr/>
          <p:nvPr/>
        </p:nvSpPr>
        <p:spPr>
          <a:xfrm>
            <a:off x="6492240" y="3364992"/>
            <a:ext cx="123444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CTA</a:t>
            </a:r>
            <a:endParaRPr lang="en-US" sz="1150" dirty="0"/>
          </a:p>
        </p:txBody>
      </p:sp>
      <p:sp>
        <p:nvSpPr>
          <p:cNvPr id="27" name="Text 25"/>
          <p:cNvSpPr/>
          <p:nvPr/>
        </p:nvSpPr>
        <p:spPr>
          <a:xfrm>
            <a:off x="7863840" y="3364992"/>
            <a:ext cx="3410712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C7CBE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下一步行动</a:t>
            </a:r>
            <a:endParaRPr lang="en-US" sz="1250" dirty="0"/>
          </a:p>
        </p:txBody>
      </p:sp>
      <p:sp>
        <p:nvSpPr>
          <p:cNvPr id="28" name="Shape 26"/>
          <p:cNvSpPr/>
          <p:nvPr/>
        </p:nvSpPr>
        <p:spPr>
          <a:xfrm>
            <a:off x="548640" y="4069080"/>
            <a:ext cx="11091672" cy="1965960"/>
          </a:xfrm>
          <a:prstGeom prst="roundRect">
            <a:avLst>
              <a:gd name="adj" fmla="val 3721"/>
            </a:avLst>
          </a:prstGeom>
          <a:solidFill>
            <a:srgbClr val="F2F0EC"/>
          </a:solidFill>
          <a:ln w="12700">
            <a:solidFill>
              <a:srgbClr val="EAECF1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777240" y="4233672"/>
            <a:ext cx="10634472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100" kern="0" dirty="0">
                <a:solidFill>
                  <a:srgbClr val="236B6B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填好的例子（MMC 抗衰诊所 · 小红书）</a:t>
            </a:r>
            <a:endParaRPr lang="en-US" sz="1200" dirty="0"/>
          </a:p>
        </p:txBody>
      </p:sp>
      <p:sp>
        <p:nvSpPr>
          <p:cNvPr id="30" name="Text 28"/>
          <p:cNvSpPr/>
          <p:nvPr/>
        </p:nvSpPr>
        <p:spPr>
          <a:xfrm>
            <a:off x="822960" y="4636008"/>
            <a:ext cx="10543032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18000"/>
              </a:lnSpc>
              <a:buNone/>
            </a:pPr>
            <a:r>
              <a:rPr lang="en-US" sz="125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【钩子】28岁，竟然被叫「阿姨」？早C帮我找回来了</a:t>
            </a:r>
            <a:endParaRPr lang="en-US" sz="1250" dirty="0"/>
          </a:p>
          <a:p>
            <a:pPr indent="0" marL="0">
              <a:lnSpc>
                <a:spcPct val="118000"/>
              </a:lnSpc>
              <a:buNone/>
            </a:pPr>
            <a:r>
              <a:rPr lang="en-US" sz="125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【痛点】暗沉 + 细纹 + 不知道怎么搭配护肤步骤</a:t>
            </a:r>
            <a:endParaRPr lang="en-US" sz="1250" dirty="0"/>
          </a:p>
          <a:p>
            <a:pPr indent="0" marL="0">
              <a:lnSpc>
                <a:spcPct val="118000"/>
              </a:lnSpc>
              <a:buNone/>
            </a:pPr>
            <a:r>
              <a:rPr lang="en-US" sz="125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【方案】早C晚A敏感肌抗衰方案，4周淡斑提亮</a:t>
            </a:r>
            <a:endParaRPr lang="en-US" sz="1250" dirty="0"/>
          </a:p>
          <a:p>
            <a:pPr indent="0" marL="0">
              <a:lnSpc>
                <a:spcPct val="118000"/>
              </a:lnSpc>
              <a:buNone/>
            </a:pPr>
            <a:r>
              <a:rPr lang="en-US" sz="125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【CTA】 点击预约 MMC 皮肤检测，找到你的抗衰方案</a:t>
            </a:r>
            <a:endParaRPr lang="en-US" sz="1250" dirty="0"/>
          </a:p>
        </p:txBody>
      </p:sp>
      <p:sp>
        <p:nvSpPr>
          <p:cNvPr id="31" name="Text 29"/>
          <p:cNvSpPr/>
          <p:nvPr/>
        </p:nvSpPr>
        <p:spPr>
          <a:xfrm>
            <a:off x="548640" y="6437376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Claude / Codex 实战课 · 第 3 节 · 图片/海报</a:t>
            </a:r>
            <a:endParaRPr lang="en-US" sz="900" dirty="0"/>
          </a:p>
        </p:txBody>
      </p:sp>
      <p:sp>
        <p:nvSpPr>
          <p:cNvPr id="32" name="Text 30"/>
          <p:cNvSpPr/>
          <p:nvPr/>
        </p:nvSpPr>
        <p:spPr>
          <a:xfrm>
            <a:off x="11000232" y="6437376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6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B1F3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1280160"/>
            <a:ext cx="3657600" cy="2011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0" b="1" dirty="0">
                <a:solidFill>
                  <a:srgbClr val="F2B441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02</a:t>
            </a:r>
            <a:endParaRPr lang="en-US" sz="11000" dirty="0"/>
          </a:p>
        </p:txBody>
      </p:sp>
      <p:sp>
        <p:nvSpPr>
          <p:cNvPr id="3" name="Text 1"/>
          <p:cNvSpPr/>
          <p:nvPr/>
        </p:nvSpPr>
        <p:spPr>
          <a:xfrm>
            <a:off x="731520" y="3383280"/>
            <a:ext cx="10058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spc="300" kern="0" dirty="0">
                <a:solidFill>
                  <a:srgbClr val="E0734D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环节 2 · 50–75 分钟</a:t>
            </a:r>
            <a:endParaRPr lang="en-US" sz="1600" dirty="0"/>
          </a:p>
        </p:txBody>
      </p:sp>
      <p:sp>
        <p:nvSpPr>
          <p:cNvPr id="4" name="Text 2"/>
          <p:cNvSpPr/>
          <p:nvPr/>
        </p:nvSpPr>
        <p:spPr>
          <a:xfrm>
            <a:off x="685800" y="3749040"/>
            <a:ext cx="10515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8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UI 基础</a:t>
            </a:r>
            <a:endParaRPr lang="en-US" sz="3800" dirty="0"/>
          </a:p>
        </p:txBody>
      </p:sp>
      <p:sp>
        <p:nvSpPr>
          <p:cNvPr id="5" name="Text 3"/>
          <p:cNvSpPr/>
          <p:nvPr/>
        </p:nvSpPr>
        <p:spPr>
          <a:xfrm>
            <a:off x="731520" y="4663440"/>
            <a:ext cx="10058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9AA0C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给非设计师 · 够用就行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437376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Claude / Codex 实战课 · 第 3 节 · 图片/海报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11000232" y="6437376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7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59536" y="329184"/>
            <a:ext cx="1078077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E0734D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五条记住，够用了</a:t>
            </a:r>
            <a:endParaRPr lang="en-US" sz="1200" dirty="0"/>
          </a:p>
        </p:txBody>
      </p:sp>
      <p:sp>
        <p:nvSpPr>
          <p:cNvPr id="3" name="Shape 1"/>
          <p:cNvSpPr/>
          <p:nvPr/>
        </p:nvSpPr>
        <p:spPr>
          <a:xfrm>
            <a:off x="548640" y="676656"/>
            <a:ext cx="164592" cy="365760"/>
          </a:xfrm>
          <a:prstGeom prst="roundRect">
            <a:avLst>
              <a:gd name="adj" fmla="val 22222"/>
            </a:avLst>
          </a:prstGeom>
          <a:solidFill>
            <a:srgbClr val="E0734D"/>
          </a:solidFill>
          <a:ln/>
        </p:spPr>
      </p:sp>
      <p:sp>
        <p:nvSpPr>
          <p:cNvPr id="4" name="Text 2"/>
          <p:cNvSpPr/>
          <p:nvPr/>
        </p:nvSpPr>
        <p:spPr>
          <a:xfrm>
            <a:off x="859536" y="585216"/>
            <a:ext cx="10780776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700" b="1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UI 基础（给非设计师）</a:t>
            </a:r>
            <a:endParaRPr lang="en-US" sz="2700" dirty="0"/>
          </a:p>
        </p:txBody>
      </p:sp>
      <p:sp>
        <p:nvSpPr>
          <p:cNvPr id="5" name="Shape 3"/>
          <p:cNvSpPr/>
          <p:nvPr/>
        </p:nvSpPr>
        <p:spPr>
          <a:xfrm>
            <a:off x="548640" y="1508760"/>
            <a:ext cx="11091672" cy="603504"/>
          </a:xfrm>
          <a:prstGeom prst="roundRect">
            <a:avLst>
              <a:gd name="adj" fmla="val 12121"/>
            </a:avLst>
          </a:prstGeom>
          <a:solidFill>
            <a:srgbClr val="EAECF1"/>
          </a:solidFill>
          <a:ln/>
        </p:spPr>
      </p:sp>
      <p:sp>
        <p:nvSpPr>
          <p:cNvPr id="6" name="Shape 4"/>
          <p:cNvSpPr/>
          <p:nvPr/>
        </p:nvSpPr>
        <p:spPr>
          <a:xfrm>
            <a:off x="548640" y="1508760"/>
            <a:ext cx="128016" cy="603504"/>
          </a:xfrm>
          <a:prstGeom prst="roundRect">
            <a:avLst>
              <a:gd name="adj" fmla="val 14286"/>
            </a:avLst>
          </a:prstGeom>
          <a:solidFill>
            <a:srgbClr val="E0734D"/>
          </a:solidFill>
          <a:ln/>
        </p:spPr>
      </p:sp>
      <p:sp>
        <p:nvSpPr>
          <p:cNvPr id="7" name="Text 5"/>
          <p:cNvSpPr/>
          <p:nvPr/>
        </p:nvSpPr>
        <p:spPr>
          <a:xfrm>
            <a:off x="932688" y="1508760"/>
            <a:ext cx="1371600" cy="6035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E0734D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层级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2514600" y="1508760"/>
            <a:ext cx="8805672" cy="6035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大标题 &gt; 副标题 &gt; 正文，大小差 ≥4pt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548640" y="2258568"/>
            <a:ext cx="11091672" cy="603504"/>
          </a:xfrm>
          <a:prstGeom prst="roundRect">
            <a:avLst>
              <a:gd name="adj" fmla="val 12121"/>
            </a:avLst>
          </a:prstGeom>
          <a:solidFill>
            <a:srgbClr val="F4F5F7"/>
          </a:solidFill>
          <a:ln/>
        </p:spPr>
      </p:sp>
      <p:sp>
        <p:nvSpPr>
          <p:cNvPr id="10" name="Shape 8"/>
          <p:cNvSpPr/>
          <p:nvPr/>
        </p:nvSpPr>
        <p:spPr>
          <a:xfrm>
            <a:off x="548640" y="2258568"/>
            <a:ext cx="128016" cy="603504"/>
          </a:xfrm>
          <a:prstGeom prst="roundRect">
            <a:avLst>
              <a:gd name="adj" fmla="val 14286"/>
            </a:avLst>
          </a:prstGeom>
          <a:solidFill>
            <a:srgbClr val="F2B441"/>
          </a:solidFill>
          <a:ln/>
        </p:spPr>
      </p:sp>
      <p:sp>
        <p:nvSpPr>
          <p:cNvPr id="11" name="Text 9"/>
          <p:cNvSpPr/>
          <p:nvPr/>
        </p:nvSpPr>
        <p:spPr>
          <a:xfrm>
            <a:off x="932688" y="2258568"/>
            <a:ext cx="1371600" cy="6035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2B441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对比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2514600" y="2258568"/>
            <a:ext cx="8805672" cy="6035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深色底 + 浅色字 / 浅色底 + 深色字，别用近似色</a:t>
            </a:r>
            <a:endParaRPr lang="en-US" sz="1400" dirty="0"/>
          </a:p>
        </p:txBody>
      </p:sp>
      <p:sp>
        <p:nvSpPr>
          <p:cNvPr id="13" name="Shape 11"/>
          <p:cNvSpPr/>
          <p:nvPr/>
        </p:nvSpPr>
        <p:spPr>
          <a:xfrm>
            <a:off x="548640" y="3008376"/>
            <a:ext cx="11091672" cy="603504"/>
          </a:xfrm>
          <a:prstGeom prst="roundRect">
            <a:avLst>
              <a:gd name="adj" fmla="val 12121"/>
            </a:avLst>
          </a:prstGeom>
          <a:solidFill>
            <a:srgbClr val="EAECF1"/>
          </a:solidFill>
          <a:ln/>
        </p:spPr>
      </p:sp>
      <p:sp>
        <p:nvSpPr>
          <p:cNvPr id="14" name="Shape 12"/>
          <p:cNvSpPr/>
          <p:nvPr/>
        </p:nvSpPr>
        <p:spPr>
          <a:xfrm>
            <a:off x="548640" y="3008376"/>
            <a:ext cx="128016" cy="603504"/>
          </a:xfrm>
          <a:prstGeom prst="roundRect">
            <a:avLst>
              <a:gd name="adj" fmla="val 14286"/>
            </a:avLst>
          </a:prstGeom>
          <a:solidFill>
            <a:srgbClr val="2E8A8A"/>
          </a:solidFill>
          <a:ln/>
        </p:spPr>
      </p:sp>
      <p:sp>
        <p:nvSpPr>
          <p:cNvPr id="15" name="Text 13"/>
          <p:cNvSpPr/>
          <p:nvPr/>
        </p:nvSpPr>
        <p:spPr>
          <a:xfrm>
            <a:off x="932688" y="3008376"/>
            <a:ext cx="1371600" cy="6035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2E8A8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留白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2514600" y="3008376"/>
            <a:ext cx="8805672" cy="6035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不要塞满，至少 15% 空白让眼睛休息</a:t>
            </a:r>
            <a:endParaRPr lang="en-US" sz="1400" dirty="0"/>
          </a:p>
        </p:txBody>
      </p:sp>
      <p:sp>
        <p:nvSpPr>
          <p:cNvPr id="17" name="Shape 15"/>
          <p:cNvSpPr/>
          <p:nvPr/>
        </p:nvSpPr>
        <p:spPr>
          <a:xfrm>
            <a:off x="548640" y="3758184"/>
            <a:ext cx="11091672" cy="603504"/>
          </a:xfrm>
          <a:prstGeom prst="roundRect">
            <a:avLst>
              <a:gd name="adj" fmla="val 12121"/>
            </a:avLst>
          </a:prstGeom>
          <a:solidFill>
            <a:srgbClr val="F4F5F7"/>
          </a:solidFill>
          <a:ln/>
        </p:spPr>
      </p:sp>
      <p:sp>
        <p:nvSpPr>
          <p:cNvPr id="18" name="Shape 16"/>
          <p:cNvSpPr/>
          <p:nvPr/>
        </p:nvSpPr>
        <p:spPr>
          <a:xfrm>
            <a:off x="548640" y="3758184"/>
            <a:ext cx="128016" cy="603504"/>
          </a:xfrm>
          <a:prstGeom prst="roundRect">
            <a:avLst>
              <a:gd name="adj" fmla="val 14286"/>
            </a:avLst>
          </a:prstGeom>
          <a:solidFill>
            <a:srgbClr val="C85A38"/>
          </a:solidFill>
          <a:ln/>
        </p:spPr>
      </p:sp>
      <p:sp>
        <p:nvSpPr>
          <p:cNvPr id="19" name="Text 17"/>
          <p:cNvSpPr/>
          <p:nvPr/>
        </p:nvSpPr>
        <p:spPr>
          <a:xfrm>
            <a:off x="932688" y="3758184"/>
            <a:ext cx="1371600" cy="6035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C85A38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品牌色</a:t>
            </a:r>
            <a:endParaRPr lang="en-US" sz="1600" dirty="0"/>
          </a:p>
        </p:txBody>
      </p:sp>
      <p:sp>
        <p:nvSpPr>
          <p:cNvPr id="20" name="Text 18"/>
          <p:cNvSpPr/>
          <p:nvPr/>
        </p:nvSpPr>
        <p:spPr>
          <a:xfrm>
            <a:off x="2514600" y="3758184"/>
            <a:ext cx="8805672" cy="6035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≤ 2 个主色，深蓝+金 / 白+珊瑚，统一感</a:t>
            </a:r>
            <a:endParaRPr lang="en-US" sz="1400" dirty="0"/>
          </a:p>
        </p:txBody>
      </p:sp>
      <p:sp>
        <p:nvSpPr>
          <p:cNvPr id="21" name="Shape 19"/>
          <p:cNvSpPr/>
          <p:nvPr/>
        </p:nvSpPr>
        <p:spPr>
          <a:xfrm>
            <a:off x="548640" y="4507992"/>
            <a:ext cx="11091672" cy="603504"/>
          </a:xfrm>
          <a:prstGeom prst="roundRect">
            <a:avLst>
              <a:gd name="adj" fmla="val 12121"/>
            </a:avLst>
          </a:prstGeom>
          <a:solidFill>
            <a:srgbClr val="EAECF1"/>
          </a:solidFill>
          <a:ln/>
        </p:spPr>
      </p:sp>
      <p:sp>
        <p:nvSpPr>
          <p:cNvPr id="22" name="Shape 20"/>
          <p:cNvSpPr/>
          <p:nvPr/>
        </p:nvSpPr>
        <p:spPr>
          <a:xfrm>
            <a:off x="548640" y="4507992"/>
            <a:ext cx="128016" cy="603504"/>
          </a:xfrm>
          <a:prstGeom prst="roundRect">
            <a:avLst>
              <a:gd name="adj" fmla="val 14286"/>
            </a:avLst>
          </a:prstGeom>
          <a:solidFill>
            <a:srgbClr val="236B6B"/>
          </a:solidFill>
          <a:ln/>
        </p:spPr>
      </p:sp>
      <p:sp>
        <p:nvSpPr>
          <p:cNvPr id="23" name="Text 21"/>
          <p:cNvSpPr/>
          <p:nvPr/>
        </p:nvSpPr>
        <p:spPr>
          <a:xfrm>
            <a:off x="932688" y="4507992"/>
            <a:ext cx="1371600" cy="6035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236B6B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字体</a:t>
            </a:r>
            <a:endParaRPr lang="en-US" sz="1600" dirty="0"/>
          </a:p>
        </p:txBody>
      </p:sp>
      <p:sp>
        <p:nvSpPr>
          <p:cNvPr id="24" name="Text 22"/>
          <p:cNvSpPr/>
          <p:nvPr/>
        </p:nvSpPr>
        <p:spPr>
          <a:xfrm>
            <a:off x="2514600" y="4507992"/>
            <a:ext cx="8805672" cy="6035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≤ 2 种字体，标题一种、正文一种就够</a:t>
            </a:r>
            <a:endParaRPr lang="en-US" sz="1400" dirty="0"/>
          </a:p>
        </p:txBody>
      </p:sp>
      <p:sp>
        <p:nvSpPr>
          <p:cNvPr id="25" name="Shape 23"/>
          <p:cNvSpPr/>
          <p:nvPr/>
        </p:nvSpPr>
        <p:spPr>
          <a:xfrm>
            <a:off x="548640" y="5376672"/>
            <a:ext cx="11091672" cy="804672"/>
          </a:xfrm>
          <a:prstGeom prst="roundRect">
            <a:avLst>
              <a:gd name="adj" fmla="val 11364"/>
            </a:avLst>
          </a:prstGeom>
          <a:solidFill>
            <a:srgbClr val="1B1F3B"/>
          </a:solidFill>
          <a:ln/>
        </p:spPr>
      </p:sp>
      <p:sp>
        <p:nvSpPr>
          <p:cNvPr id="26" name="Text 24"/>
          <p:cNvSpPr/>
          <p:nvPr/>
        </p:nvSpPr>
        <p:spPr>
          <a:xfrm>
            <a:off x="914400" y="5376672"/>
            <a:ext cx="10360152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F2B441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告诉 Claude：</a:t>
            </a:r>
            <a:pPr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E8EAF4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「用深蓝 #1a2b4c 做底色，金色做标题，PingFang SC 字体，留白多一点，走高端医疗风」——字数不多，它就能做对。</a:t>
            </a:r>
            <a:endParaRPr lang="en-US" sz="1300" dirty="0"/>
          </a:p>
        </p:txBody>
      </p:sp>
      <p:sp>
        <p:nvSpPr>
          <p:cNvPr id="27" name="Text 25"/>
          <p:cNvSpPr/>
          <p:nvPr/>
        </p:nvSpPr>
        <p:spPr>
          <a:xfrm>
            <a:off x="548640" y="6437376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Claude / Codex 实战课 · 第 3 节 · 图片/海报</a:t>
            </a:r>
            <a:endParaRPr lang="en-US" sz="900" dirty="0"/>
          </a:p>
        </p:txBody>
      </p:sp>
      <p:sp>
        <p:nvSpPr>
          <p:cNvPr id="28" name="Text 26"/>
          <p:cNvSpPr/>
          <p:nvPr/>
        </p:nvSpPr>
        <p:spPr>
          <a:xfrm>
            <a:off x="11000232" y="6437376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8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59536" y="329184"/>
            <a:ext cx="1078077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E0734D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用错尺寸会被裁掉 / 变形</a:t>
            </a:r>
            <a:endParaRPr lang="en-US" sz="1200" dirty="0"/>
          </a:p>
        </p:txBody>
      </p:sp>
      <p:sp>
        <p:nvSpPr>
          <p:cNvPr id="3" name="Shape 1"/>
          <p:cNvSpPr/>
          <p:nvPr/>
        </p:nvSpPr>
        <p:spPr>
          <a:xfrm>
            <a:off x="548640" y="676656"/>
            <a:ext cx="164592" cy="365760"/>
          </a:xfrm>
          <a:prstGeom prst="roundRect">
            <a:avLst>
              <a:gd name="adj" fmla="val 22222"/>
            </a:avLst>
          </a:prstGeom>
          <a:solidFill>
            <a:srgbClr val="E0734D"/>
          </a:solidFill>
          <a:ln/>
        </p:spPr>
      </p:sp>
      <p:sp>
        <p:nvSpPr>
          <p:cNvPr id="4" name="Text 2"/>
          <p:cNvSpPr/>
          <p:nvPr/>
        </p:nvSpPr>
        <p:spPr>
          <a:xfrm>
            <a:off x="859536" y="585216"/>
            <a:ext cx="10780776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700" b="1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海报尺寸速查</a:t>
            </a:r>
            <a:endParaRPr lang="en-US" sz="2700" dirty="0"/>
          </a:p>
        </p:txBody>
      </p:sp>
      <p:sp>
        <p:nvSpPr>
          <p:cNvPr id="5" name="Shape 3"/>
          <p:cNvSpPr/>
          <p:nvPr/>
        </p:nvSpPr>
        <p:spPr>
          <a:xfrm>
            <a:off x="548640" y="1463040"/>
            <a:ext cx="11091672" cy="438912"/>
          </a:xfrm>
          <a:prstGeom prst="roundRect">
            <a:avLst>
              <a:gd name="adj" fmla="val 12500"/>
            </a:avLst>
          </a:prstGeom>
          <a:solidFill>
            <a:srgbClr val="20243F"/>
          </a:solidFill>
          <a:ln/>
        </p:spPr>
      </p:sp>
      <p:sp>
        <p:nvSpPr>
          <p:cNvPr id="6" name="Text 4"/>
          <p:cNvSpPr/>
          <p:nvPr/>
        </p:nvSpPr>
        <p:spPr>
          <a:xfrm>
            <a:off x="685800" y="1463040"/>
            <a:ext cx="233172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平台场景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3017520" y="1463040"/>
            <a:ext cx="178308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像素尺寸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4800600" y="1463040"/>
            <a:ext cx="12801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比例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6080760" y="1463040"/>
            <a:ext cx="406908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说明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548640" y="1901952"/>
            <a:ext cx="11091672" cy="713232"/>
          </a:xfrm>
          <a:prstGeom prst="roundRect">
            <a:avLst>
              <a:gd name="adj" fmla="val 7692"/>
            </a:avLst>
          </a:prstGeom>
          <a:solidFill>
            <a:srgbClr val="FFFFFF"/>
          </a:solidFill>
          <a:ln w="9525">
            <a:solidFill>
              <a:srgbClr val="EAECF1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548640" y="2011680"/>
            <a:ext cx="109728" cy="493776"/>
          </a:xfrm>
          <a:prstGeom prst="roundRect">
            <a:avLst>
              <a:gd name="adj" fmla="val 33333"/>
            </a:avLst>
          </a:prstGeom>
          <a:solidFill>
            <a:srgbClr val="E0734D"/>
          </a:solidFill>
          <a:ln/>
        </p:spPr>
      </p:sp>
      <p:sp>
        <p:nvSpPr>
          <p:cNvPr id="12" name="Text 10"/>
          <p:cNvSpPr/>
          <p:nvPr/>
        </p:nvSpPr>
        <p:spPr>
          <a:xfrm>
            <a:off x="749808" y="1901952"/>
            <a:ext cx="224028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小红书封面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2971800" y="1901952"/>
            <a:ext cx="178308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E0734D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1080 × 1440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4754880" y="1901952"/>
            <a:ext cx="128016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6B728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3 : 4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6035040" y="1901952"/>
            <a:ext cx="397764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竖版，最常用，视觉冲击强</a:t>
            </a:r>
            <a:endParaRPr lang="en-US" sz="1300" dirty="0"/>
          </a:p>
        </p:txBody>
      </p:sp>
      <p:sp>
        <p:nvSpPr>
          <p:cNvPr id="16" name="Shape 14"/>
          <p:cNvSpPr/>
          <p:nvPr/>
        </p:nvSpPr>
        <p:spPr>
          <a:xfrm>
            <a:off x="548640" y="2706624"/>
            <a:ext cx="11091672" cy="713232"/>
          </a:xfrm>
          <a:prstGeom prst="roundRect">
            <a:avLst>
              <a:gd name="adj" fmla="val 7692"/>
            </a:avLst>
          </a:prstGeom>
          <a:solidFill>
            <a:srgbClr val="F4F5F7"/>
          </a:solidFill>
          <a:ln w="9525">
            <a:solidFill>
              <a:srgbClr val="EAECF1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548640" y="2816352"/>
            <a:ext cx="109728" cy="493776"/>
          </a:xfrm>
          <a:prstGeom prst="roundRect">
            <a:avLst>
              <a:gd name="adj" fmla="val 33333"/>
            </a:avLst>
          </a:prstGeom>
          <a:solidFill>
            <a:srgbClr val="F2B441"/>
          </a:solidFill>
          <a:ln/>
        </p:spPr>
      </p:sp>
      <p:sp>
        <p:nvSpPr>
          <p:cNvPr id="18" name="Text 16"/>
          <p:cNvSpPr/>
          <p:nvPr/>
        </p:nvSpPr>
        <p:spPr>
          <a:xfrm>
            <a:off x="749808" y="2706624"/>
            <a:ext cx="224028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小红书方图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2971800" y="2706624"/>
            <a:ext cx="178308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2B441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1080 × 1080</a:t>
            </a:r>
            <a:endParaRPr lang="en-US" sz="1400" dirty="0"/>
          </a:p>
        </p:txBody>
      </p:sp>
      <p:sp>
        <p:nvSpPr>
          <p:cNvPr id="20" name="Text 18"/>
          <p:cNvSpPr/>
          <p:nvPr/>
        </p:nvSpPr>
        <p:spPr>
          <a:xfrm>
            <a:off x="4754880" y="2706624"/>
            <a:ext cx="128016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6B728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1 : 1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6035040" y="2706624"/>
            <a:ext cx="397764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方图，组图 / 产品展示</a:t>
            </a:r>
            <a:endParaRPr lang="en-US" sz="1300" dirty="0"/>
          </a:p>
        </p:txBody>
      </p:sp>
      <p:sp>
        <p:nvSpPr>
          <p:cNvPr id="22" name="Shape 20"/>
          <p:cNvSpPr/>
          <p:nvPr/>
        </p:nvSpPr>
        <p:spPr>
          <a:xfrm>
            <a:off x="548640" y="3511296"/>
            <a:ext cx="11091672" cy="713232"/>
          </a:xfrm>
          <a:prstGeom prst="roundRect">
            <a:avLst>
              <a:gd name="adj" fmla="val 7692"/>
            </a:avLst>
          </a:prstGeom>
          <a:solidFill>
            <a:srgbClr val="FFFFFF"/>
          </a:solidFill>
          <a:ln w="9525">
            <a:solidFill>
              <a:srgbClr val="EAECF1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548640" y="3621024"/>
            <a:ext cx="109728" cy="493776"/>
          </a:xfrm>
          <a:prstGeom prst="roundRect">
            <a:avLst>
              <a:gd name="adj" fmla="val 33333"/>
            </a:avLst>
          </a:prstGeom>
          <a:solidFill>
            <a:srgbClr val="2E8A8A"/>
          </a:solidFill>
          <a:ln/>
        </p:spPr>
      </p:sp>
      <p:sp>
        <p:nvSpPr>
          <p:cNvPr id="24" name="Text 22"/>
          <p:cNvSpPr/>
          <p:nvPr/>
        </p:nvSpPr>
        <p:spPr>
          <a:xfrm>
            <a:off x="749808" y="3511296"/>
            <a:ext cx="224028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公众号头图</a:t>
            </a:r>
            <a:endParaRPr lang="en-US" sz="1400" dirty="0"/>
          </a:p>
        </p:txBody>
      </p:sp>
      <p:sp>
        <p:nvSpPr>
          <p:cNvPr id="25" name="Text 23"/>
          <p:cNvSpPr/>
          <p:nvPr/>
        </p:nvSpPr>
        <p:spPr>
          <a:xfrm>
            <a:off x="2971800" y="3511296"/>
            <a:ext cx="178308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E8A8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900 × 383</a:t>
            </a:r>
            <a:endParaRPr lang="en-US" sz="1400" dirty="0"/>
          </a:p>
        </p:txBody>
      </p:sp>
      <p:sp>
        <p:nvSpPr>
          <p:cNvPr id="26" name="Text 24"/>
          <p:cNvSpPr/>
          <p:nvPr/>
        </p:nvSpPr>
        <p:spPr>
          <a:xfrm>
            <a:off x="4754880" y="3511296"/>
            <a:ext cx="128016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6B728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约 2.35 : 1</a:t>
            </a:r>
            <a:endParaRPr lang="en-US" sz="1300" dirty="0"/>
          </a:p>
        </p:txBody>
      </p:sp>
      <p:sp>
        <p:nvSpPr>
          <p:cNvPr id="27" name="Text 25"/>
          <p:cNvSpPr/>
          <p:nvPr/>
        </p:nvSpPr>
        <p:spPr>
          <a:xfrm>
            <a:off x="6035040" y="3511296"/>
            <a:ext cx="397764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横版，打开文章第一眼</a:t>
            </a:r>
            <a:endParaRPr lang="en-US" sz="1300" dirty="0"/>
          </a:p>
        </p:txBody>
      </p:sp>
      <p:sp>
        <p:nvSpPr>
          <p:cNvPr id="28" name="Shape 26"/>
          <p:cNvSpPr/>
          <p:nvPr/>
        </p:nvSpPr>
        <p:spPr>
          <a:xfrm>
            <a:off x="548640" y="4315968"/>
            <a:ext cx="11091672" cy="713232"/>
          </a:xfrm>
          <a:prstGeom prst="roundRect">
            <a:avLst>
              <a:gd name="adj" fmla="val 7692"/>
            </a:avLst>
          </a:prstGeom>
          <a:solidFill>
            <a:srgbClr val="F4F5F7"/>
          </a:solidFill>
          <a:ln w="9525">
            <a:solidFill>
              <a:srgbClr val="EAECF1"/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548640" y="4425696"/>
            <a:ext cx="109728" cy="493776"/>
          </a:xfrm>
          <a:prstGeom prst="roundRect">
            <a:avLst>
              <a:gd name="adj" fmla="val 33333"/>
            </a:avLst>
          </a:prstGeom>
          <a:solidFill>
            <a:srgbClr val="236B6B"/>
          </a:solidFill>
          <a:ln/>
        </p:spPr>
      </p:sp>
      <p:sp>
        <p:nvSpPr>
          <p:cNvPr id="30" name="Text 28"/>
          <p:cNvSpPr/>
          <p:nvPr/>
        </p:nvSpPr>
        <p:spPr>
          <a:xfrm>
            <a:off x="749808" y="4315968"/>
            <a:ext cx="224028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公众号次图</a:t>
            </a:r>
            <a:endParaRPr lang="en-US" sz="1400" dirty="0"/>
          </a:p>
        </p:txBody>
      </p:sp>
      <p:sp>
        <p:nvSpPr>
          <p:cNvPr id="31" name="Text 29"/>
          <p:cNvSpPr/>
          <p:nvPr/>
        </p:nvSpPr>
        <p:spPr>
          <a:xfrm>
            <a:off x="2971800" y="4315968"/>
            <a:ext cx="178308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36B6B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500 × 500</a:t>
            </a:r>
            <a:endParaRPr lang="en-US" sz="1400" dirty="0"/>
          </a:p>
        </p:txBody>
      </p:sp>
      <p:sp>
        <p:nvSpPr>
          <p:cNvPr id="32" name="Text 30"/>
          <p:cNvSpPr/>
          <p:nvPr/>
        </p:nvSpPr>
        <p:spPr>
          <a:xfrm>
            <a:off x="4754880" y="4315968"/>
            <a:ext cx="128016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6B728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1 : 1</a:t>
            </a:r>
            <a:endParaRPr lang="en-US" sz="1300" dirty="0"/>
          </a:p>
        </p:txBody>
      </p:sp>
      <p:sp>
        <p:nvSpPr>
          <p:cNvPr id="33" name="Text 31"/>
          <p:cNvSpPr/>
          <p:nvPr/>
        </p:nvSpPr>
        <p:spPr>
          <a:xfrm>
            <a:off x="6035040" y="4315968"/>
            <a:ext cx="397764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封面小图，列表页展示</a:t>
            </a:r>
            <a:endParaRPr lang="en-US" sz="1300" dirty="0"/>
          </a:p>
        </p:txBody>
      </p:sp>
      <p:sp>
        <p:nvSpPr>
          <p:cNvPr id="34" name="Shape 32"/>
          <p:cNvSpPr/>
          <p:nvPr/>
        </p:nvSpPr>
        <p:spPr>
          <a:xfrm>
            <a:off x="548640" y="5120640"/>
            <a:ext cx="11091672" cy="713232"/>
          </a:xfrm>
          <a:prstGeom prst="roundRect">
            <a:avLst>
              <a:gd name="adj" fmla="val 7692"/>
            </a:avLst>
          </a:prstGeom>
          <a:solidFill>
            <a:srgbClr val="FFFFFF"/>
          </a:solidFill>
          <a:ln w="9525">
            <a:solidFill>
              <a:srgbClr val="EAECF1"/>
            </a:solidFill>
            <a:prstDash val="solid"/>
          </a:ln>
        </p:spPr>
      </p:sp>
      <p:sp>
        <p:nvSpPr>
          <p:cNvPr id="35" name="Shape 33"/>
          <p:cNvSpPr/>
          <p:nvPr/>
        </p:nvSpPr>
        <p:spPr>
          <a:xfrm>
            <a:off x="548640" y="5230368"/>
            <a:ext cx="109728" cy="493776"/>
          </a:xfrm>
          <a:prstGeom prst="roundRect">
            <a:avLst>
              <a:gd name="adj" fmla="val 33333"/>
            </a:avLst>
          </a:prstGeom>
          <a:solidFill>
            <a:srgbClr val="C85A38"/>
          </a:solidFill>
          <a:ln/>
        </p:spPr>
      </p:sp>
      <p:sp>
        <p:nvSpPr>
          <p:cNvPr id="36" name="Text 34"/>
          <p:cNvSpPr/>
          <p:nvPr/>
        </p:nvSpPr>
        <p:spPr>
          <a:xfrm>
            <a:off x="749808" y="5120640"/>
            <a:ext cx="224028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Story / 竖屏短视频</a:t>
            </a:r>
            <a:endParaRPr lang="en-US" sz="1400" dirty="0"/>
          </a:p>
        </p:txBody>
      </p:sp>
      <p:sp>
        <p:nvSpPr>
          <p:cNvPr id="37" name="Text 35"/>
          <p:cNvSpPr/>
          <p:nvPr/>
        </p:nvSpPr>
        <p:spPr>
          <a:xfrm>
            <a:off x="2971800" y="5120640"/>
            <a:ext cx="178308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C85A38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1080 × 1920</a:t>
            </a:r>
            <a:endParaRPr lang="en-US" sz="1400" dirty="0"/>
          </a:p>
        </p:txBody>
      </p:sp>
      <p:sp>
        <p:nvSpPr>
          <p:cNvPr id="38" name="Text 36"/>
          <p:cNvSpPr/>
          <p:nvPr/>
        </p:nvSpPr>
        <p:spPr>
          <a:xfrm>
            <a:off x="4754880" y="5120640"/>
            <a:ext cx="128016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6B728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9 : 16</a:t>
            </a:r>
            <a:endParaRPr lang="en-US" sz="1300" dirty="0"/>
          </a:p>
        </p:txBody>
      </p:sp>
      <p:sp>
        <p:nvSpPr>
          <p:cNvPr id="39" name="Text 37"/>
          <p:cNvSpPr/>
          <p:nvPr/>
        </p:nvSpPr>
        <p:spPr>
          <a:xfrm>
            <a:off x="6035040" y="5120640"/>
            <a:ext cx="397764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抖音 / 朋友圈 / IG Story</a:t>
            </a:r>
            <a:endParaRPr lang="en-US" sz="1300" dirty="0"/>
          </a:p>
        </p:txBody>
      </p:sp>
      <p:sp>
        <p:nvSpPr>
          <p:cNvPr id="40" name="Text 38"/>
          <p:cNvSpPr/>
          <p:nvPr/>
        </p:nvSpPr>
        <p:spPr>
          <a:xfrm>
            <a:off x="548640" y="5870448"/>
            <a:ext cx="11091672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i="1" dirty="0">
                <a:solidFill>
                  <a:srgbClr val="C85A38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用错尺寸会被平台裁切或压缩变形 —— 开口第一句写上「1080×1440 竖版」。</a:t>
            </a:r>
            <a:endParaRPr lang="en-US" sz="1300" dirty="0"/>
          </a:p>
        </p:txBody>
      </p:sp>
      <p:sp>
        <p:nvSpPr>
          <p:cNvPr id="41" name="Text 39"/>
          <p:cNvSpPr/>
          <p:nvPr/>
        </p:nvSpPr>
        <p:spPr>
          <a:xfrm>
            <a:off x="548640" y="6437376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Claude / Codex 实战课 · 第 3 节 · 图片/海报</a:t>
            </a:r>
            <a:endParaRPr lang="en-US" sz="900" dirty="0"/>
          </a:p>
        </p:txBody>
      </p:sp>
      <p:sp>
        <p:nvSpPr>
          <p:cNvPr id="42" name="Text 40"/>
          <p:cNvSpPr/>
          <p:nvPr/>
        </p:nvSpPr>
        <p:spPr>
          <a:xfrm>
            <a:off x="11000232" y="6437376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9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19</Slides>
  <Notes>19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2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第3节 · 图片/海报生成</dc:title>
  <dc:subject>PptxGenJS Presentation</dc:subject>
  <dc:creator>Claude / Codex 实战课</dc:creator>
  <cp:lastModifiedBy>Claude / Codex 实战课</cp:lastModifiedBy>
  <cp:revision>1</cp:revision>
  <dcterms:created xsi:type="dcterms:W3CDTF">2026-06-03T21:45:09Z</dcterms:created>
  <dcterms:modified xsi:type="dcterms:W3CDTF">2026-06-03T21:45:09Z</dcterms:modified>
</cp:coreProperties>
</file>