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7840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3" name="Shape 1"/>
          <p:cNvSpPr/>
          <p:nvPr/>
        </p:nvSpPr>
        <p:spPr>
          <a:xfrm>
            <a:off x="10241280" y="548640"/>
            <a:ext cx="256032" cy="256032"/>
          </a:xfrm>
          <a:prstGeom prst="ellipse">
            <a:avLst/>
          </a:prstGeom>
          <a:solidFill>
            <a:srgbClr val="F2B441"/>
          </a:solidFill>
          <a:ln/>
        </p:spPr>
      </p:sp>
      <p:sp>
        <p:nvSpPr>
          <p:cNvPr id="4" name="Shape 2"/>
          <p:cNvSpPr/>
          <p:nvPr/>
        </p:nvSpPr>
        <p:spPr>
          <a:xfrm>
            <a:off x="10698480" y="548640"/>
            <a:ext cx="256032" cy="256032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5" name="Shape 3"/>
          <p:cNvSpPr/>
          <p:nvPr/>
        </p:nvSpPr>
        <p:spPr>
          <a:xfrm>
            <a:off x="11155680" y="548640"/>
            <a:ext cx="256032" cy="25603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 小时实战课  ·  第 5 节 / 6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94360" y="1783080"/>
            <a:ext cx="11338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自建工具 · Skills · MCP</a:t>
            </a:r>
            <a:endParaRPr lang="en-US" sz="4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Google Workspace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640080" y="3291840"/>
            <a:ext cx="10972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7CBE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用自然语言造自己的工具，接通 Gmail / 日历 / Drive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640080" y="3977640"/>
            <a:ext cx="2926080" cy="0"/>
          </a:xfrm>
          <a:prstGeom prst="line">
            <a:avLst/>
          </a:prstGeom>
          <a:noFill/>
          <a:ln w="31750">
            <a:solidFill>
              <a:srgbClr val="E0734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4206240"/>
            <a:ext cx="10058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今天四个环节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640080" y="4553712"/>
            <a:ext cx="10515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①  什么是 skill          </a:t>
            </a:r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②  skill-creator 自建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③  MCP 连外部服务    </a:t>
            </a:r>
            <a:pPr indent="0" marL="0">
              <a:lnSpc>
                <a:spcPct val="130000"/>
              </a:lnSpc>
              <a:buNone/>
            </a:pPr>
            <a:r>
              <a:rPr lang="en-US" sz="1600" b="1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④  Google Workspace 实战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640080" y="56235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产出：一个自建 skill + 接通 GWS 做一件事  ｜  零编程基础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03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2 · 80–115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连外部服务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一个标准插头，接上就用，不看协议文档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连一次，长期用 — 不用懂协议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是什么：标准插头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  </a:t>
            </a:r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= 让 AI app 连上外部服务（Gmail、日历、Notion、Drive…）的标准接口。你只需授权一次，之后直接说「帮我查邮件」就行。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5376672" cy="3246120"/>
          </a:xfrm>
          <a:prstGeom prst="roundRect">
            <a:avLst>
              <a:gd name="adj" fmla="val 2817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2679192"/>
            <a:ext cx="4645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插头类比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841248" y="3364992"/>
            <a:ext cx="1463040" cy="411480"/>
          </a:xfrm>
          <a:prstGeom prst="roundRect">
            <a:avLst>
              <a:gd name="adj" fmla="val 15556"/>
            </a:avLst>
          </a:prstGeom>
          <a:solidFill>
            <a:srgbClr val="6B7280"/>
          </a:solidFill>
          <a:ln/>
        </p:spPr>
      </p:sp>
      <p:sp>
        <p:nvSpPr>
          <p:cNvPr id="10" name="Text 8"/>
          <p:cNvSpPr/>
          <p:nvPr/>
        </p:nvSpPr>
        <p:spPr>
          <a:xfrm>
            <a:off x="841248" y="3364992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没有 MCP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468880" y="3291840"/>
            <a:ext cx="3136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每次要连服务，得自己写代码、看文档、配 token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41248" y="4114800"/>
            <a:ext cx="1463040" cy="411480"/>
          </a:xfrm>
          <a:prstGeom prst="roundRect">
            <a:avLst>
              <a:gd name="adj" fmla="val 15556"/>
            </a:avLst>
          </a:prstGeom>
          <a:solidFill>
            <a:srgbClr val="2E8A8A"/>
          </a:solidFill>
          <a:ln/>
        </p:spPr>
      </p:sp>
      <p:sp>
        <p:nvSpPr>
          <p:cNvPr id="13" name="Text 11"/>
          <p:cNvSpPr/>
          <p:nvPr/>
        </p:nvSpPr>
        <p:spPr>
          <a:xfrm>
            <a:off x="841248" y="4114800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有了 MCP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468880" y="4041648"/>
            <a:ext cx="3136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一个标准插头 — 授权一次，所有支持 MCP 的服务都能接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841248" y="4864608"/>
            <a:ext cx="1463040" cy="411480"/>
          </a:xfrm>
          <a:prstGeom prst="roundRect">
            <a:avLst>
              <a:gd name="adj" fmla="val 15556"/>
            </a:avLst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" y="4864608"/>
            <a:ext cx="1463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你要做的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468880" y="4791456"/>
            <a:ext cx="313639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 app 里添加 MCP server → 点一下 OAuth 授权 → 说话用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080760" y="2423160"/>
            <a:ext cx="5376672" cy="3246120"/>
          </a:xfrm>
          <a:prstGeom prst="roundRect">
            <a:avLst>
              <a:gd name="adj" fmla="val 2817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446520" y="2679192"/>
            <a:ext cx="46451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常见可连服务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6373368" y="3346704"/>
            <a:ext cx="256032" cy="2560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21" name="Text 19"/>
          <p:cNvSpPr/>
          <p:nvPr/>
        </p:nvSpPr>
        <p:spPr>
          <a:xfrm>
            <a:off x="6793992" y="3291840"/>
            <a:ext cx="4370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Gmail — 读邮件、起草回复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6373368" y="3822192"/>
            <a:ext cx="256032" cy="2560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23" name="Text 21"/>
          <p:cNvSpPr/>
          <p:nvPr/>
        </p:nvSpPr>
        <p:spPr>
          <a:xfrm>
            <a:off x="6793992" y="3767328"/>
            <a:ext cx="4370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 日历 — 查空档、建日程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6373368" y="4297680"/>
            <a:ext cx="256032" cy="2560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25" name="Text 23"/>
          <p:cNvSpPr/>
          <p:nvPr/>
        </p:nvSpPr>
        <p:spPr>
          <a:xfrm>
            <a:off x="6793992" y="4242816"/>
            <a:ext cx="4370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 Drive — 读写文档 / 表格</a:t>
            </a:r>
            <a:endParaRPr lang="en-US" sz="1400" dirty="0"/>
          </a:p>
        </p:txBody>
      </p:sp>
      <p:sp>
        <p:nvSpPr>
          <p:cNvPr id="26" name="Shape 24"/>
          <p:cNvSpPr/>
          <p:nvPr/>
        </p:nvSpPr>
        <p:spPr>
          <a:xfrm>
            <a:off x="6373368" y="4773168"/>
            <a:ext cx="256032" cy="2560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27" name="Text 25"/>
          <p:cNvSpPr/>
          <p:nvPr/>
        </p:nvSpPr>
        <p:spPr>
          <a:xfrm>
            <a:off x="6793992" y="4718304"/>
            <a:ext cx="4370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Notion — 读写数据库 / 页面</a:t>
            </a:r>
            <a:endParaRPr lang="en-US" sz="1400" dirty="0"/>
          </a:p>
        </p:txBody>
      </p:sp>
      <p:sp>
        <p:nvSpPr>
          <p:cNvPr id="28" name="Shape 26"/>
          <p:cNvSpPr/>
          <p:nvPr/>
        </p:nvSpPr>
        <p:spPr>
          <a:xfrm>
            <a:off x="6373368" y="5248656"/>
            <a:ext cx="256032" cy="256032"/>
          </a:xfrm>
          <a:prstGeom prst="roundRect">
            <a:avLst>
              <a:gd name="adj" fmla="val 14286"/>
            </a:avLst>
          </a:prstGeom>
          <a:solidFill>
            <a:srgbClr val="F2B441"/>
          </a:solidFill>
          <a:ln/>
        </p:spPr>
      </p:sp>
      <p:sp>
        <p:nvSpPr>
          <p:cNvPr id="29" name="Text 27"/>
          <p:cNvSpPr/>
          <p:nvPr/>
        </p:nvSpPr>
        <p:spPr>
          <a:xfrm>
            <a:off x="6793992" y="5193792"/>
            <a:ext cx="437083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Slack — 发消息 / 读频道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04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3 · 115–140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 Workspace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接通 Gmail · 日历 · Drive · Docs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授权范围看清楚，之后就可以一直用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连通 GWS：一次 OAuth 授权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005840"/>
          </a:xfrm>
          <a:prstGeom prst="roundRect">
            <a:avLst>
              <a:gd name="adj" fmla="val 8182"/>
            </a:avLst>
          </a:prstGeom>
          <a:solidFill>
            <a:srgbClr val="EAECF1"/>
          </a:solidFill>
          <a:ln/>
        </p:spPr>
      </p:sp>
      <p:sp>
        <p:nvSpPr>
          <p:cNvPr id="6" name="Shape 4"/>
          <p:cNvSpPr/>
          <p:nvPr/>
        </p:nvSpPr>
        <p:spPr>
          <a:xfrm>
            <a:off x="804672" y="1755648"/>
            <a:ext cx="457200" cy="45720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7556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508760" y="1481328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在 app 里找「添加 MCP」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4572000" y="1554480"/>
            <a:ext cx="6793992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设置 → MCP Servers → Add Server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 Google Workspace 或直接粘贴官方 MCP 地址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548640" y="2615184"/>
            <a:ext cx="11091672" cy="1005840"/>
          </a:xfrm>
          <a:prstGeom prst="roundRect">
            <a:avLst>
              <a:gd name="adj" fmla="val 8182"/>
            </a:avLst>
          </a:prstGeom>
          <a:solidFill>
            <a:srgbClr val="F4F5F7"/>
          </a:solidFill>
          <a:ln/>
        </p:spPr>
      </p:sp>
      <p:sp>
        <p:nvSpPr>
          <p:cNvPr id="11" name="Shape 9"/>
          <p:cNvSpPr/>
          <p:nvPr/>
        </p:nvSpPr>
        <p:spPr>
          <a:xfrm>
            <a:off x="804672" y="2889504"/>
            <a:ext cx="457200" cy="45720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2" name="Text 10"/>
          <p:cNvSpPr/>
          <p:nvPr/>
        </p:nvSpPr>
        <p:spPr>
          <a:xfrm>
            <a:off x="804672" y="28895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1508760" y="2615184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点击 OAuth 授权</a:t>
            </a:r>
            <a:endParaRPr lang="en-US" sz="1450" dirty="0"/>
          </a:p>
        </p:txBody>
      </p:sp>
      <p:sp>
        <p:nvSpPr>
          <p:cNvPr id="14" name="Text 12"/>
          <p:cNvSpPr/>
          <p:nvPr/>
        </p:nvSpPr>
        <p:spPr>
          <a:xfrm>
            <a:off x="4572000" y="2688336"/>
            <a:ext cx="6793992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浏览器弹出 Google 授权页面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登录 Google 账号 → 看清授权范围再点「允许」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3749040"/>
            <a:ext cx="11091672" cy="1005840"/>
          </a:xfrm>
          <a:prstGeom prst="roundRect">
            <a:avLst>
              <a:gd name="adj" fmla="val 8182"/>
            </a:avLst>
          </a:prstGeom>
          <a:solidFill>
            <a:srgbClr val="EAECF1"/>
          </a:solidFill>
          <a:ln/>
        </p:spPr>
      </p:sp>
      <p:sp>
        <p:nvSpPr>
          <p:cNvPr id="16" name="Shape 14"/>
          <p:cNvSpPr/>
          <p:nvPr/>
        </p:nvSpPr>
        <p:spPr>
          <a:xfrm>
            <a:off x="804672" y="4023360"/>
            <a:ext cx="457200" cy="45720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17" name="Text 15"/>
          <p:cNvSpPr/>
          <p:nvPr/>
        </p:nvSpPr>
        <p:spPr>
          <a:xfrm>
            <a:off x="804672" y="4023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508760" y="3749040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确认授权范围</a:t>
            </a:r>
            <a:endParaRPr lang="en-US" sz="1450" dirty="0"/>
          </a:p>
        </p:txBody>
      </p:sp>
      <p:sp>
        <p:nvSpPr>
          <p:cNvPr id="19" name="Text 17"/>
          <p:cNvSpPr/>
          <p:nvPr/>
        </p:nvSpPr>
        <p:spPr>
          <a:xfrm>
            <a:off x="4572000" y="3822192"/>
            <a:ext cx="6793992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只勾你需要的范围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「只读邮件」和「发送邮件」是两个不同权限，按需勾</a:t>
            </a:r>
            <a:endParaRPr lang="en-US" sz="1250" dirty="0"/>
          </a:p>
        </p:txBody>
      </p:sp>
      <p:sp>
        <p:nvSpPr>
          <p:cNvPr id="20" name="Shape 18"/>
          <p:cNvSpPr/>
          <p:nvPr/>
        </p:nvSpPr>
        <p:spPr>
          <a:xfrm>
            <a:off x="548640" y="4882896"/>
            <a:ext cx="11091672" cy="1005840"/>
          </a:xfrm>
          <a:prstGeom prst="roundRect">
            <a:avLst>
              <a:gd name="adj" fmla="val 8182"/>
            </a:avLst>
          </a:prstGeom>
          <a:solidFill>
            <a:srgbClr val="F4F5F7"/>
          </a:solidFill>
          <a:ln/>
        </p:spPr>
      </p:sp>
      <p:sp>
        <p:nvSpPr>
          <p:cNvPr id="21" name="Shape 19"/>
          <p:cNvSpPr/>
          <p:nvPr/>
        </p:nvSpPr>
        <p:spPr>
          <a:xfrm>
            <a:off x="804672" y="5157216"/>
            <a:ext cx="457200" cy="457200"/>
          </a:xfrm>
          <a:prstGeom prst="ellipse">
            <a:avLst/>
          </a:prstGeom>
          <a:solidFill>
            <a:srgbClr val="2E8A8A"/>
          </a:solidFill>
          <a:ln/>
        </p:spPr>
      </p:sp>
      <p:sp>
        <p:nvSpPr>
          <p:cNvPr id="22" name="Text 20"/>
          <p:cNvSpPr/>
          <p:nvPr/>
        </p:nvSpPr>
        <p:spPr>
          <a:xfrm>
            <a:off x="804672" y="51572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508760" y="4882896"/>
            <a:ext cx="29260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说话测试连通</a:t>
            </a:r>
            <a:endParaRPr lang="en-US" sz="1450" dirty="0"/>
          </a:p>
        </p:txBody>
      </p:sp>
      <p:sp>
        <p:nvSpPr>
          <p:cNvPr id="24" name="Text 22"/>
          <p:cNvSpPr/>
          <p:nvPr/>
        </p:nvSpPr>
        <p:spPr>
          <a:xfrm>
            <a:off x="4572000" y="4956048"/>
            <a:ext cx="6793992" cy="8595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「查一下我今天有没有未读客户邮件」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能给你列出来 → 连通了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548640" y="6089904"/>
            <a:ext cx="11091672" cy="548640"/>
          </a:xfrm>
          <a:prstGeom prst="roundRect">
            <a:avLst>
              <a:gd name="adj" fmla="val 15000"/>
            </a:avLst>
          </a:prstGeom>
          <a:solidFill>
            <a:srgbClr val="FBE7DE"/>
          </a:solidFill>
          <a:ln/>
        </p:spPr>
      </p:sp>
      <p:sp>
        <p:nvSpPr>
          <p:cNvPr id="26" name="Text 24"/>
          <p:cNvSpPr/>
          <p:nvPr/>
        </p:nvSpPr>
        <p:spPr>
          <a:xfrm>
            <a:off x="914400" y="6089904"/>
            <a:ext cx="103601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安全提示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「发送邮件」权限要慎给；先只开「只读」熟悉后再加写权限。授权范围越小越安全。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每条配一句可以直接说的 prompt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GWS 能干什么：实战清单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486400" cy="475488"/>
          </a:xfrm>
          <a:prstGeom prst="roundRect">
            <a:avLst>
              <a:gd name="adj" fmla="val 17308"/>
            </a:avLst>
          </a:prstGeom>
          <a:solidFill>
            <a:srgbClr val="E0734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508760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Gmail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548640" y="2075688"/>
            <a:ext cx="548640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868680" y="2167128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搜未回邮件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2569464"/>
            <a:ext cx="4846320" cy="402336"/>
          </a:xfrm>
          <a:prstGeom prst="roundRect">
            <a:avLst>
              <a:gd name="adj" fmla="val 13636"/>
            </a:avLst>
          </a:prstGeom>
          <a:solidFill>
            <a:srgbClr val="F2F0EC"/>
          </a:solidFill>
          <a:ln/>
        </p:spPr>
      </p:sp>
      <p:sp>
        <p:nvSpPr>
          <p:cNvPr id="10" name="Text 8"/>
          <p:cNvSpPr/>
          <p:nvPr/>
        </p:nvSpPr>
        <p:spPr>
          <a:xfrm>
            <a:off x="1005840" y="2569464"/>
            <a:ext cx="4663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「查最近 7 天有没有来自客户的邮件还没回」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548640" y="3191256"/>
            <a:ext cx="548640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868680" y="3282696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起草回复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868680" y="3685032"/>
            <a:ext cx="4846320" cy="402336"/>
          </a:xfrm>
          <a:prstGeom prst="roundRect">
            <a:avLst>
              <a:gd name="adj" fmla="val 13636"/>
            </a:avLst>
          </a:prstGeom>
          <a:solidFill>
            <a:srgbClr val="F2F0EC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3685032"/>
            <a:ext cx="4663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「给这封邮件起草一条专业但亲切的中文回复，先给我看」</a:t>
            </a:r>
            <a:endParaRPr lang="en-US" sz="1250" dirty="0"/>
          </a:p>
        </p:txBody>
      </p:sp>
      <p:sp>
        <p:nvSpPr>
          <p:cNvPr id="15" name="Shape 13"/>
          <p:cNvSpPr/>
          <p:nvPr/>
        </p:nvSpPr>
        <p:spPr>
          <a:xfrm>
            <a:off x="548640" y="4306824"/>
            <a:ext cx="548640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868680" y="4398264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整理发件箱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868680" y="4800600"/>
            <a:ext cx="4846320" cy="402336"/>
          </a:xfrm>
          <a:prstGeom prst="roundRect">
            <a:avLst>
              <a:gd name="adj" fmla="val 13636"/>
            </a:avLst>
          </a:prstGeom>
          <a:solidFill>
            <a:srgbClr val="F2F0EC"/>
          </a:solidFill>
          <a:ln/>
        </p:spPr>
      </p:sp>
      <p:sp>
        <p:nvSpPr>
          <p:cNvPr id="18" name="Text 16"/>
          <p:cNvSpPr/>
          <p:nvPr/>
        </p:nvSpPr>
        <p:spPr>
          <a:xfrm>
            <a:off x="1005840" y="4800600"/>
            <a:ext cx="4663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「帮我列出本周我发出去的邮件主题，按客户分组」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6217920" y="1508760"/>
            <a:ext cx="5486400" cy="475488"/>
          </a:xfrm>
          <a:prstGeom prst="roundRect">
            <a:avLst>
              <a:gd name="adj" fmla="val 17308"/>
            </a:avLst>
          </a:prstGeom>
          <a:solidFill>
            <a:srgbClr val="2E8A8A"/>
          </a:solidFill>
          <a:ln/>
        </p:spPr>
      </p:sp>
      <p:sp>
        <p:nvSpPr>
          <p:cNvPr id="20" name="Text 18"/>
          <p:cNvSpPr/>
          <p:nvPr/>
        </p:nvSpPr>
        <p:spPr>
          <a:xfrm>
            <a:off x="6492240" y="1508760"/>
            <a:ext cx="49377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日历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6217920" y="2075688"/>
            <a:ext cx="548640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537960" y="2167128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查空档</a:t>
            </a:r>
            <a:endParaRPr lang="en-US" sz="1400" dirty="0"/>
          </a:p>
        </p:txBody>
      </p:sp>
      <p:sp>
        <p:nvSpPr>
          <p:cNvPr id="23" name="Shape 21"/>
          <p:cNvSpPr/>
          <p:nvPr/>
        </p:nvSpPr>
        <p:spPr>
          <a:xfrm>
            <a:off x="6537960" y="2569464"/>
            <a:ext cx="4846320" cy="402336"/>
          </a:xfrm>
          <a:prstGeom prst="roundRect">
            <a:avLst>
              <a:gd name="adj" fmla="val 13636"/>
            </a:avLst>
          </a:prstGeom>
          <a:solidFill>
            <a:srgbClr val="F2F0EC"/>
          </a:solidFill>
          <a:ln/>
        </p:spPr>
      </p:sp>
      <p:sp>
        <p:nvSpPr>
          <p:cNvPr id="24" name="Text 22"/>
          <p:cNvSpPr/>
          <p:nvPr/>
        </p:nvSpPr>
        <p:spPr>
          <a:xfrm>
            <a:off x="6675120" y="2569464"/>
            <a:ext cx="4663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「下周有哪些 2 小时以上的空闲时段，我要安排深工作」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6217920" y="3191256"/>
            <a:ext cx="5486400" cy="1005840"/>
          </a:xfrm>
          <a:prstGeom prst="roundRect">
            <a:avLst>
              <a:gd name="adj" fmla="val 7273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537960" y="3282696"/>
            <a:ext cx="4846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建日程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6537960" y="3685032"/>
            <a:ext cx="4846320" cy="402336"/>
          </a:xfrm>
          <a:prstGeom prst="roundRect">
            <a:avLst>
              <a:gd name="adj" fmla="val 13636"/>
            </a:avLst>
          </a:prstGeom>
          <a:solidFill>
            <a:srgbClr val="F2F0EC"/>
          </a:solidFill>
          <a:ln/>
        </p:spPr>
      </p:sp>
      <p:sp>
        <p:nvSpPr>
          <p:cNvPr id="28" name="Text 26"/>
          <p:cNvSpPr/>
          <p:nvPr/>
        </p:nvSpPr>
        <p:spPr>
          <a:xfrm>
            <a:off x="6675120" y="3685032"/>
            <a:ext cx="4663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「帮我在周三上午 10 点建一个 MMC 月度复盘，提醒 30 分钟前」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5294376"/>
            <a:ext cx="11091672" cy="475488"/>
          </a:xfrm>
          <a:prstGeom prst="roundRect">
            <a:avLst>
              <a:gd name="adj" fmla="val 17308"/>
            </a:avLst>
          </a:prstGeom>
          <a:solidFill>
            <a:srgbClr val="F2B441"/>
          </a:solidFill>
          <a:ln/>
        </p:spPr>
      </p:sp>
      <p:sp>
        <p:nvSpPr>
          <p:cNvPr id="30" name="Text 28"/>
          <p:cNvSpPr/>
          <p:nvPr/>
        </p:nvSpPr>
        <p:spPr>
          <a:xfrm>
            <a:off x="822960" y="5294376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Google Drive  /  Docs  /  Sheets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5120640" y="5294376"/>
            <a:ext cx="633679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「把这份报告存到 Drive/reports/ 文件夹，命名 MMC-2025-W23」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你确认，它不会自动发 — 人工在环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GWS 实战：起草客户邮件回复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  </a:t>
            </a:r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「看看今天有没有未回的客户邮件，各起草一条专业中文回复给我过目」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DCEAEA"/>
          </a:solidFill>
          <a:ln/>
        </p:spPr>
      </p:sp>
      <p:sp>
        <p:nvSpPr>
          <p:cNvPr id="8" name="Shape 6"/>
          <p:cNvSpPr/>
          <p:nvPr/>
        </p:nvSpPr>
        <p:spPr>
          <a:xfrm>
            <a:off x="548640" y="2423160"/>
            <a:ext cx="109728" cy="749808"/>
          </a:xfrm>
          <a:prstGeom prst="roundRect">
            <a:avLst>
              <a:gd name="adj" fmla="val 16667"/>
            </a:avLst>
          </a:prstGeom>
          <a:solidFill>
            <a:srgbClr val="236B6B"/>
          </a:solidFill>
          <a:ln/>
        </p:spPr>
      </p:sp>
      <p:sp>
        <p:nvSpPr>
          <p:cNvPr id="9" name="Shape 7"/>
          <p:cNvSpPr/>
          <p:nvPr/>
        </p:nvSpPr>
        <p:spPr>
          <a:xfrm>
            <a:off x="841248" y="2596896"/>
            <a:ext cx="402336" cy="402336"/>
          </a:xfrm>
          <a:prstGeom prst="ellipse">
            <a:avLst/>
          </a:prstGeom>
          <a:solidFill>
            <a:srgbClr val="236B6B"/>
          </a:solidFill>
          <a:ln/>
        </p:spPr>
      </p:sp>
      <p:sp>
        <p:nvSpPr>
          <p:cNvPr id="10" name="Text 8"/>
          <p:cNvSpPr/>
          <p:nvPr/>
        </p:nvSpPr>
        <p:spPr>
          <a:xfrm>
            <a:off x="841248" y="2596896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463040" y="2423160"/>
            <a:ext cx="1645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搜索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246120" y="2423160"/>
            <a:ext cx="81655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连上 Gmail → 过滤今日 → 标记发件人是客户 → 找出未回复线程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3310128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F4F5F7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3310128"/>
            <a:ext cx="109728" cy="749808"/>
          </a:xfrm>
          <a:prstGeom prst="roundRect">
            <a:avLst>
              <a:gd name="adj" fmla="val 16667"/>
            </a:avLst>
          </a:prstGeom>
          <a:solidFill>
            <a:srgbClr val="C85A38"/>
          </a:solidFill>
          <a:ln/>
        </p:spPr>
      </p:sp>
      <p:sp>
        <p:nvSpPr>
          <p:cNvPr id="15" name="Shape 13"/>
          <p:cNvSpPr/>
          <p:nvPr/>
        </p:nvSpPr>
        <p:spPr>
          <a:xfrm>
            <a:off x="841248" y="3483864"/>
            <a:ext cx="402336" cy="402336"/>
          </a:xfrm>
          <a:prstGeom prst="ellipse">
            <a:avLst/>
          </a:prstGeom>
          <a:solidFill>
            <a:srgbClr val="C85A38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" y="3483864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463040" y="3310128"/>
            <a:ext cx="1645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起草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246120" y="3310128"/>
            <a:ext cx="81655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为每封邮件读取上下文 → 结合 CLAUDE.md 语气风格 → 起草回复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548640" y="4197096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FBE7DE"/>
          </a:solidFill>
          <a:ln/>
        </p:spPr>
      </p:sp>
      <p:sp>
        <p:nvSpPr>
          <p:cNvPr id="20" name="Shape 18"/>
          <p:cNvSpPr/>
          <p:nvPr/>
        </p:nvSpPr>
        <p:spPr>
          <a:xfrm>
            <a:off x="548640" y="4197096"/>
            <a:ext cx="109728" cy="749808"/>
          </a:xfrm>
          <a:prstGeom prst="roundRect">
            <a:avLst>
              <a:gd name="adj" fmla="val 16667"/>
            </a:avLst>
          </a:prstGeom>
          <a:solidFill>
            <a:srgbClr val="C85A38"/>
          </a:solidFill>
          <a:ln/>
        </p:spPr>
      </p:sp>
      <p:sp>
        <p:nvSpPr>
          <p:cNvPr id="21" name="Shape 19"/>
          <p:cNvSpPr/>
          <p:nvPr/>
        </p:nvSpPr>
        <p:spPr>
          <a:xfrm>
            <a:off x="841248" y="4370832"/>
            <a:ext cx="402336" cy="402336"/>
          </a:xfrm>
          <a:prstGeom prst="ellipse">
            <a:avLst/>
          </a:prstGeom>
          <a:solidFill>
            <a:srgbClr val="C85A38"/>
          </a:solidFill>
          <a:ln/>
        </p:spPr>
      </p:sp>
      <p:sp>
        <p:nvSpPr>
          <p:cNvPr id="22" name="Text 20"/>
          <p:cNvSpPr/>
          <p:nvPr/>
        </p:nvSpPr>
        <p:spPr>
          <a:xfrm>
            <a:off x="841248" y="4370832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463040" y="4197096"/>
            <a:ext cx="1645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你过目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3246120" y="4197096"/>
            <a:ext cx="81655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把草稿列给你 → 你逐条确认/修改 → 你点「发送」才真正发出</a:t>
            </a:r>
            <a:endParaRPr lang="en-US" sz="1350" dirty="0"/>
          </a:p>
        </p:txBody>
      </p:sp>
      <p:sp>
        <p:nvSpPr>
          <p:cNvPr id="25" name="Shape 23"/>
          <p:cNvSpPr/>
          <p:nvPr/>
        </p:nvSpPr>
        <p:spPr>
          <a:xfrm>
            <a:off x="548640" y="5084064"/>
            <a:ext cx="11091672" cy="749808"/>
          </a:xfrm>
          <a:prstGeom prst="roundRect">
            <a:avLst>
              <a:gd name="adj" fmla="val 9756"/>
            </a:avLst>
          </a:prstGeom>
          <a:solidFill>
            <a:srgbClr val="EAECF1"/>
          </a:solidFill>
          <a:ln/>
        </p:spPr>
      </p:sp>
      <p:sp>
        <p:nvSpPr>
          <p:cNvPr id="26" name="Shape 24"/>
          <p:cNvSpPr/>
          <p:nvPr/>
        </p:nvSpPr>
        <p:spPr>
          <a:xfrm>
            <a:off x="548640" y="5084064"/>
            <a:ext cx="109728" cy="749808"/>
          </a:xfrm>
          <a:prstGeom prst="roundRect">
            <a:avLst>
              <a:gd name="adj" fmla="val 16667"/>
            </a:avLst>
          </a:prstGeom>
          <a:solidFill>
            <a:srgbClr val="236B6B"/>
          </a:solidFill>
          <a:ln/>
        </p:spPr>
      </p:sp>
      <p:sp>
        <p:nvSpPr>
          <p:cNvPr id="27" name="Shape 25"/>
          <p:cNvSpPr/>
          <p:nvPr/>
        </p:nvSpPr>
        <p:spPr>
          <a:xfrm>
            <a:off x="841248" y="5257800"/>
            <a:ext cx="402336" cy="402336"/>
          </a:xfrm>
          <a:prstGeom prst="ellipse">
            <a:avLst/>
          </a:prstGeom>
          <a:solidFill>
            <a:srgbClr val="236B6B"/>
          </a:solidFill>
          <a:ln/>
        </p:spPr>
      </p:sp>
      <p:sp>
        <p:nvSpPr>
          <p:cNvPr id="28" name="Text 26"/>
          <p:cNvSpPr/>
          <p:nvPr/>
        </p:nvSpPr>
        <p:spPr>
          <a:xfrm>
            <a:off x="841248" y="5257800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1463040" y="5084064"/>
            <a:ext cx="16459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存档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3246120" y="5084064"/>
            <a:ext cx="816559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（可选）把往来记录存到 Drive 客户文件夹，自动命名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548640" y="5779008"/>
            <a:ext cx="11091672" cy="438912"/>
          </a:xfrm>
          <a:prstGeom prst="roundRect">
            <a:avLst>
              <a:gd name="adj" fmla="val 16667"/>
            </a:avLst>
          </a:prstGeom>
          <a:solidFill>
            <a:srgbClr val="FBE7DE"/>
          </a:solidFill>
          <a:ln/>
        </p:spPr>
      </p:sp>
      <p:sp>
        <p:nvSpPr>
          <p:cNvPr id="32" name="Text 30"/>
          <p:cNvSpPr/>
          <p:nvPr/>
        </p:nvSpPr>
        <p:spPr>
          <a:xfrm>
            <a:off x="914400" y="5779008"/>
            <a:ext cx="1036015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关键原则  </a:t>
            </a:r>
            <a:pPr indent="0" marL="0">
              <a:buNone/>
            </a:pPr>
            <a:r>
              <a:rPr lang="en-US" sz="13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发邮件等操作 app 不会自动执行 — 它只起草，你确认之后才真正发出。敏感操作永远留人工在环。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把几个环节组合成一条自动化流水线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+ GWS 串一遍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场景  </a:t>
            </a:r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每天 skill「抓热点」→ deep-research → 起草公众号初稿 → 存 Drive，都不用手动干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94360" y="2423160"/>
            <a:ext cx="2450592" cy="2743200"/>
          </a:xfrm>
          <a:prstGeom prst="roundRect">
            <a:avLst>
              <a:gd name="adj" fmla="val 4478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94360" y="2624328"/>
            <a:ext cx="2450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685800" y="3017520"/>
            <a:ext cx="226771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</a:t>
            </a:r>
            <a:endParaRPr lang="en-US" sz="18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抓热点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868680" y="3886200"/>
            <a:ext cx="1901952" cy="0"/>
          </a:xfrm>
          <a:prstGeom prst="line">
            <a:avLst/>
          </a:prstGeom>
          <a:noFill/>
          <a:ln w="12700">
            <a:solidFill>
              <a:srgbClr val="C7CBE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995928"/>
            <a:ext cx="208483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触发词「抓热点」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搜今日抗衰话题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输出 TOP 5</a:t>
            </a:r>
            <a:endParaRPr lang="en-US" sz="1250" dirty="0"/>
          </a:p>
        </p:txBody>
      </p:sp>
      <p:sp>
        <p:nvSpPr>
          <p:cNvPr id="12" name="Text 10"/>
          <p:cNvSpPr/>
          <p:nvPr/>
        </p:nvSpPr>
        <p:spPr>
          <a:xfrm>
            <a:off x="2990088" y="2423160"/>
            <a:ext cx="457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3392424" y="2423160"/>
            <a:ext cx="2450592" cy="2743200"/>
          </a:xfrm>
          <a:prstGeom prst="roundRect">
            <a:avLst>
              <a:gd name="adj" fmla="val 4478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392424" y="2624328"/>
            <a:ext cx="2450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483864" y="3017520"/>
            <a:ext cx="226771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</a:t>
            </a:r>
            <a:endParaRPr lang="en-US" sz="18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research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3666744" y="3886200"/>
            <a:ext cx="1901952" cy="0"/>
          </a:xfrm>
          <a:prstGeom prst="line">
            <a:avLst/>
          </a:prstGeom>
          <a:noFill/>
          <a:ln w="12700">
            <a:solidFill>
              <a:srgbClr val="C7CBE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75304" y="3995928"/>
            <a:ext cx="208483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对 TOP 1 话题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深度搜索 + 交叉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验证出处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5788152" y="2423160"/>
            <a:ext cx="457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6190488" y="2423160"/>
            <a:ext cx="2450592" cy="2743200"/>
          </a:xfrm>
          <a:prstGeom prst="roundRect">
            <a:avLst>
              <a:gd name="adj" fmla="val 4478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190488" y="2624328"/>
            <a:ext cx="2450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81928" y="3017520"/>
            <a:ext cx="226771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起草</a:t>
            </a:r>
            <a:endParaRPr lang="en-US" sz="18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初稿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6464808" y="3886200"/>
            <a:ext cx="1901952" cy="0"/>
          </a:xfrm>
          <a:prstGeom prst="line">
            <a:avLst/>
          </a:prstGeom>
          <a:noFill/>
          <a:ln w="12700">
            <a:solidFill>
              <a:srgbClr val="C7CBE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73368" y="3995928"/>
            <a:ext cx="208483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按 CLAUDE.md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语气起草公众号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文章初稿</a:t>
            </a:r>
            <a:endParaRPr lang="en-US" sz="1250" dirty="0"/>
          </a:p>
        </p:txBody>
      </p:sp>
      <p:sp>
        <p:nvSpPr>
          <p:cNvPr id="24" name="Text 22"/>
          <p:cNvSpPr/>
          <p:nvPr/>
        </p:nvSpPr>
        <p:spPr>
          <a:xfrm>
            <a:off x="8586216" y="2423160"/>
            <a:ext cx="45720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8988552" y="2423160"/>
            <a:ext cx="2450592" cy="2743200"/>
          </a:xfrm>
          <a:prstGeom prst="roundRect">
            <a:avLst>
              <a:gd name="adj" fmla="val 4478"/>
            </a:avLst>
          </a:prstGeom>
          <a:solidFill>
            <a:srgbClr val="2E8A8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8988552" y="2624328"/>
            <a:ext cx="245059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079992" y="3017520"/>
            <a:ext cx="226771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存</a:t>
            </a:r>
            <a:endParaRPr lang="en-US" sz="1800" dirty="0"/>
          </a:p>
          <a:p>
            <a:pPr algn="ctr" indent="0" marL="0">
              <a:lnSpc>
                <a:spcPct val="105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Drive</a:t>
            </a:r>
            <a:endParaRPr lang="en-US" sz="1800" dirty="0"/>
          </a:p>
        </p:txBody>
      </p:sp>
      <p:sp>
        <p:nvSpPr>
          <p:cNvPr id="28" name="Shape 26"/>
          <p:cNvSpPr/>
          <p:nvPr/>
        </p:nvSpPr>
        <p:spPr>
          <a:xfrm>
            <a:off x="9262872" y="3886200"/>
            <a:ext cx="1901952" cy="0"/>
          </a:xfrm>
          <a:prstGeom prst="line">
            <a:avLst/>
          </a:prstGeom>
          <a:noFill/>
          <a:ln w="12700">
            <a:solidFill>
              <a:srgbClr val="C7CBE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9171432" y="3995928"/>
            <a:ext cx="2084832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连 Drive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自动存到</a:t>
            </a:r>
            <a:endParaRPr lang="en-US" sz="125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1250" dirty="0">
                <a:solidFill>
                  <a:srgbClr val="FFE8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content/drafts/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548640" y="5394960"/>
            <a:ext cx="11091672" cy="749808"/>
          </a:xfrm>
          <a:prstGeom prst="roundRect">
            <a:avLst>
              <a:gd name="adj" fmla="val 10976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914400" y="5413248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一句触发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914400" y="5733288"/>
            <a:ext cx="1036015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「抓热点，跑 research，出初稿存 Drive」 —— 或者定时每天早上 8 点自动跑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两件事，下节课带结果来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课后作业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2075688"/>
            <a:ext cx="694944" cy="694944"/>
          </a:xfrm>
          <a:prstGeom prst="roundRect">
            <a:avLst>
              <a:gd name="adj" fmla="val 15789"/>
            </a:avLst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075688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847088" y="1737360"/>
            <a:ext cx="9445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建一个自己的 skill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1847088" y="2258568"/>
            <a:ext cx="68580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选一件你每周至少做一次的内容工作</a:t>
            </a:r>
            <a:endParaRPr lang="en-US" sz="13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skill-creator 描述它，给触发词，测试跑一遍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8869680" y="1965960"/>
            <a:ext cx="3063240" cy="822960"/>
          </a:xfrm>
          <a:prstGeom prst="roundRect">
            <a:avLst>
              <a:gd name="adj" fmla="val 8889"/>
            </a:avLst>
          </a:prstGeom>
          <a:solidFill>
            <a:srgbClr val="F2F0EC"/>
          </a:solidFill>
          <a:ln/>
        </p:spPr>
      </p:sp>
      <p:sp>
        <p:nvSpPr>
          <p:cNvPr id="11" name="Text 9"/>
          <p:cNvSpPr/>
          <p:nvPr/>
        </p:nvSpPr>
        <p:spPr>
          <a:xfrm>
            <a:off x="9052560" y="1965960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提示</a:t>
            </a:r>
            <a:endParaRPr lang="en-US" sz="11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例：「小红书选题」「竞品分析」「周报整理」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548640" y="3685032"/>
            <a:ext cx="11091672" cy="1828800"/>
          </a:xfrm>
          <a:prstGeom prst="roundRect">
            <a:avLst>
              <a:gd name="adj" fmla="val 5000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914400" y="4251960"/>
            <a:ext cx="694944" cy="694944"/>
          </a:xfrm>
          <a:prstGeom prst="roundRect">
            <a:avLst>
              <a:gd name="adj" fmla="val 15789"/>
            </a:avLst>
          </a:prstGeom>
          <a:solidFill>
            <a:srgbClr val="E0734D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4251960"/>
            <a:ext cx="694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847088" y="3913632"/>
            <a:ext cx="944575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接通 GWS 做一件事</a:t>
            </a:r>
            <a:endParaRPr lang="en-US" sz="1900" dirty="0"/>
          </a:p>
        </p:txBody>
      </p:sp>
      <p:sp>
        <p:nvSpPr>
          <p:cNvPr id="16" name="Text 14"/>
          <p:cNvSpPr/>
          <p:nvPr/>
        </p:nvSpPr>
        <p:spPr>
          <a:xfrm>
            <a:off x="1847088" y="4434840"/>
            <a:ext cx="68580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 Google Workspace 连上 app（OAuth 授权）</a:t>
            </a:r>
            <a:endParaRPr lang="en-US" sz="135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用「查今天未回客户邮件，各起草一条回复」测试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8869680" y="4142232"/>
            <a:ext cx="3063240" cy="822960"/>
          </a:xfrm>
          <a:prstGeom prst="roundRect">
            <a:avLst>
              <a:gd name="adj" fmla="val 8889"/>
            </a:avLst>
          </a:prstGeom>
          <a:solidFill>
            <a:srgbClr val="F2F0EC"/>
          </a:solidFill>
          <a:ln/>
        </p:spPr>
      </p:sp>
      <p:sp>
        <p:nvSpPr>
          <p:cNvPr id="18" name="Text 16"/>
          <p:cNvSpPr/>
          <p:nvPr/>
        </p:nvSpPr>
        <p:spPr>
          <a:xfrm>
            <a:off x="9052560" y="4142232"/>
            <a:ext cx="2834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提示</a:t>
            </a:r>
            <a:endParaRPr lang="en-US" sz="115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15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先用只读权限测试；确认能用了再按需加写权限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548640" y="5532120"/>
            <a:ext cx="11091672" cy="658368"/>
          </a:xfrm>
          <a:prstGeom prst="roundRect">
            <a:avLst>
              <a:gd name="adj" fmla="val 13889"/>
            </a:avLst>
          </a:prstGeom>
          <a:solidFill>
            <a:srgbClr val="DCEAEA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553212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验收标准  </a:t>
            </a:r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被触发词叫出来并能跑通；GWS 连通后能查到真实邮件并看到起草的回复草稿。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踩之前先看一遍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常见坑 + 避坑方法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097280"/>
          </a:xfrm>
          <a:prstGeom prst="roundRect">
            <a:avLst>
              <a:gd name="adj" fmla="val 7500"/>
            </a:avLst>
          </a:prstGeom>
          <a:solidFill>
            <a:srgbClr val="FBECEA"/>
          </a:solidFill>
          <a:ln/>
        </p:spPr>
      </p:sp>
      <p:sp>
        <p:nvSpPr>
          <p:cNvPr id="6" name="Shape 4"/>
          <p:cNvSpPr/>
          <p:nvPr/>
        </p:nvSpPr>
        <p:spPr>
          <a:xfrm>
            <a:off x="548640" y="1481328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C9514B"/>
          </a:solidFill>
          <a:ln/>
        </p:spPr>
      </p:sp>
      <p:sp>
        <p:nvSpPr>
          <p:cNvPr id="7" name="Shape 5"/>
          <p:cNvSpPr/>
          <p:nvPr/>
        </p:nvSpPr>
        <p:spPr>
          <a:xfrm>
            <a:off x="868680" y="1847088"/>
            <a:ext cx="548640" cy="365760"/>
          </a:xfrm>
          <a:prstGeom prst="roundRect">
            <a:avLst>
              <a:gd name="adj" fmla="val 20000"/>
            </a:avLst>
          </a:prstGeom>
          <a:solidFill>
            <a:srgbClr val="C9514B"/>
          </a:solidFill>
          <a:ln/>
        </p:spPr>
      </p:sp>
      <p:sp>
        <p:nvSpPr>
          <p:cNvPr id="8" name="Text 6"/>
          <p:cNvSpPr/>
          <p:nvPr/>
        </p:nvSpPr>
        <p:spPr>
          <a:xfrm>
            <a:off x="868680" y="184708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高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645920" y="1591056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OAuth 授权范围没看清</a:t>
            </a:r>
            <a:endParaRPr lang="en-US" sz="1450" dirty="0"/>
          </a:p>
        </p:txBody>
      </p:sp>
      <p:sp>
        <p:nvSpPr>
          <p:cNvPr id="10" name="Text 8"/>
          <p:cNvSpPr/>
          <p:nvPr/>
        </p:nvSpPr>
        <p:spPr>
          <a:xfrm>
            <a:off x="1645920" y="201168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勾了「发送邮件」，结果 app 真的代你发了一封不该发的邮件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577840" y="1645920"/>
            <a:ext cx="6263640" cy="749808"/>
          </a:xfrm>
          <a:prstGeom prst="roundRect">
            <a:avLst>
              <a:gd name="adj" fmla="val 8537"/>
            </a:avLst>
          </a:prstGeom>
          <a:solidFill>
            <a:srgbClr val="F2F0EC"/>
          </a:solidFill>
          <a:ln/>
        </p:spPr>
      </p:sp>
      <p:sp>
        <p:nvSpPr>
          <p:cNvPr id="12" name="Text 10"/>
          <p:cNvSpPr/>
          <p:nvPr/>
        </p:nvSpPr>
        <p:spPr>
          <a:xfrm>
            <a:off x="5760720" y="1645920"/>
            <a:ext cx="5989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避坑  按需最小授权 —— 先只开「只读」，用熟了再开写权限；发送类操作一定要留人工确认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48640" y="2706624"/>
            <a:ext cx="11091672" cy="1097280"/>
          </a:xfrm>
          <a:prstGeom prst="roundRect">
            <a:avLst>
              <a:gd name="adj" fmla="val 7500"/>
            </a:avLst>
          </a:prstGeom>
          <a:solidFill>
            <a:srgbClr val="FFF8E6"/>
          </a:solidFill>
          <a:ln/>
        </p:spPr>
      </p:sp>
      <p:sp>
        <p:nvSpPr>
          <p:cNvPr id="14" name="Shape 12"/>
          <p:cNvSpPr/>
          <p:nvPr/>
        </p:nvSpPr>
        <p:spPr>
          <a:xfrm>
            <a:off x="548640" y="2706624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F2B441"/>
          </a:solidFill>
          <a:ln/>
        </p:spPr>
      </p:sp>
      <p:sp>
        <p:nvSpPr>
          <p:cNvPr id="15" name="Shape 13"/>
          <p:cNvSpPr/>
          <p:nvPr/>
        </p:nvSpPr>
        <p:spPr>
          <a:xfrm>
            <a:off x="868680" y="3072384"/>
            <a:ext cx="548640" cy="365760"/>
          </a:xfrm>
          <a:prstGeom prst="roundRect">
            <a:avLst>
              <a:gd name="adj" fmla="val 20000"/>
            </a:avLst>
          </a:prstGeom>
          <a:solidFill>
            <a:srgbClr val="F2B441"/>
          </a:solidFill>
          <a:ln/>
        </p:spPr>
      </p:sp>
      <p:sp>
        <p:nvSpPr>
          <p:cNvPr id="16" name="Text 14"/>
          <p:cNvSpPr/>
          <p:nvPr/>
        </p:nvSpPr>
        <p:spPr>
          <a:xfrm>
            <a:off x="868680" y="3072384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645920" y="281635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触发词写得太短/太模糊</a:t>
            </a:r>
            <a:endParaRPr lang="en-US" sz="1450" dirty="0"/>
          </a:p>
        </p:txBody>
      </p:sp>
      <p:sp>
        <p:nvSpPr>
          <p:cNvPr id="18" name="Text 16"/>
          <p:cNvSpPr/>
          <p:nvPr/>
        </p:nvSpPr>
        <p:spPr>
          <a:xfrm>
            <a:off x="1645920" y="323697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触发词叫「做」，随便说什么都触发，或者和别的 skill 冲突不知道跑哪个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5577840" y="2871216"/>
            <a:ext cx="6263640" cy="749808"/>
          </a:xfrm>
          <a:prstGeom prst="roundRect">
            <a:avLst>
              <a:gd name="adj" fmla="val 8537"/>
            </a:avLst>
          </a:prstGeom>
          <a:solidFill>
            <a:srgbClr val="F2F0EC"/>
          </a:solidFill>
          <a:ln/>
        </p:spPr>
      </p:sp>
      <p:sp>
        <p:nvSpPr>
          <p:cNvPr id="20" name="Text 18"/>
          <p:cNvSpPr/>
          <p:nvPr/>
        </p:nvSpPr>
        <p:spPr>
          <a:xfrm>
            <a:off x="5760720" y="2871216"/>
            <a:ext cx="5989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避坑  触发词要唯一、有语义 —— 「小红书周更」比「周更」好；「MMC 竞品分析」比「分析」好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48640" y="3931920"/>
            <a:ext cx="11091672" cy="1097280"/>
          </a:xfrm>
          <a:prstGeom prst="roundRect">
            <a:avLst>
              <a:gd name="adj" fmla="val 7500"/>
            </a:avLst>
          </a:prstGeom>
          <a:solidFill>
            <a:srgbClr val="FFF8E6"/>
          </a:solidFill>
          <a:ln/>
        </p:spPr>
      </p:sp>
      <p:sp>
        <p:nvSpPr>
          <p:cNvPr id="22" name="Shape 20"/>
          <p:cNvSpPr/>
          <p:nvPr/>
        </p:nvSpPr>
        <p:spPr>
          <a:xfrm>
            <a:off x="548640" y="3931920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F2B441"/>
          </a:solidFill>
          <a:ln/>
        </p:spPr>
      </p:sp>
      <p:sp>
        <p:nvSpPr>
          <p:cNvPr id="23" name="Shape 21"/>
          <p:cNvSpPr/>
          <p:nvPr/>
        </p:nvSpPr>
        <p:spPr>
          <a:xfrm>
            <a:off x="868680" y="4297680"/>
            <a:ext cx="548640" cy="365760"/>
          </a:xfrm>
          <a:prstGeom prst="roundRect">
            <a:avLst>
              <a:gd name="adj" fmla="val 20000"/>
            </a:avLst>
          </a:prstGeom>
          <a:solidFill>
            <a:srgbClr val="F2B441"/>
          </a:solidFill>
          <a:ln/>
        </p:spPr>
      </p:sp>
      <p:sp>
        <p:nvSpPr>
          <p:cNvPr id="24" name="Text 22"/>
          <p:cNvSpPr/>
          <p:nvPr/>
        </p:nvSpPr>
        <p:spPr>
          <a:xfrm>
            <a:off x="868680" y="429768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中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645920" y="4041648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描述太模糊，跑出来不是你要的</a:t>
            </a:r>
            <a:endParaRPr lang="en-US" sz="1450" dirty="0"/>
          </a:p>
        </p:txBody>
      </p:sp>
      <p:sp>
        <p:nvSpPr>
          <p:cNvPr id="26" name="Text 24"/>
          <p:cNvSpPr/>
          <p:nvPr/>
        </p:nvSpPr>
        <p:spPr>
          <a:xfrm>
            <a:off x="1645920" y="44622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只说「帮我出内容」，app 不知道出几条、存哪里、语气是什么，瞎猜乱跑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5577840" y="4096512"/>
            <a:ext cx="6263640" cy="749808"/>
          </a:xfrm>
          <a:prstGeom prst="roundRect">
            <a:avLst>
              <a:gd name="adj" fmla="val 8537"/>
            </a:avLst>
          </a:prstGeom>
          <a:solidFill>
            <a:srgbClr val="F2F0EC"/>
          </a:solidFill>
          <a:ln/>
        </p:spPr>
      </p:sp>
      <p:sp>
        <p:nvSpPr>
          <p:cNvPr id="28" name="Text 26"/>
          <p:cNvSpPr/>
          <p:nvPr/>
        </p:nvSpPr>
        <p:spPr>
          <a:xfrm>
            <a:off x="5760720" y="4096512"/>
            <a:ext cx="5989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避坑  描述要含：输入是什么、几步、出什么、存哪里。测试用最简单的例子先跑一遍</a:t>
            </a:r>
            <a:endParaRPr lang="en-US" sz="1250" dirty="0"/>
          </a:p>
        </p:txBody>
      </p:sp>
      <p:sp>
        <p:nvSpPr>
          <p:cNvPr id="29" name="Shape 27"/>
          <p:cNvSpPr/>
          <p:nvPr/>
        </p:nvSpPr>
        <p:spPr>
          <a:xfrm>
            <a:off x="548640" y="5157216"/>
            <a:ext cx="11091672" cy="1097280"/>
          </a:xfrm>
          <a:prstGeom prst="roundRect">
            <a:avLst>
              <a:gd name="adj" fmla="val 7500"/>
            </a:avLst>
          </a:prstGeom>
          <a:solidFill>
            <a:srgbClr val="DCEAEA"/>
          </a:solidFill>
          <a:ln/>
        </p:spPr>
      </p:sp>
      <p:sp>
        <p:nvSpPr>
          <p:cNvPr id="30" name="Shape 28"/>
          <p:cNvSpPr/>
          <p:nvPr/>
        </p:nvSpPr>
        <p:spPr>
          <a:xfrm>
            <a:off x="548640" y="5157216"/>
            <a:ext cx="109728" cy="1097280"/>
          </a:xfrm>
          <a:prstGeom prst="roundRect">
            <a:avLst>
              <a:gd name="adj" fmla="val 16667"/>
            </a:avLst>
          </a:prstGeom>
          <a:solidFill>
            <a:srgbClr val="2E8A8A"/>
          </a:solidFill>
          <a:ln/>
        </p:spPr>
      </p:sp>
      <p:sp>
        <p:nvSpPr>
          <p:cNvPr id="31" name="Shape 29"/>
          <p:cNvSpPr/>
          <p:nvPr/>
        </p:nvSpPr>
        <p:spPr>
          <a:xfrm>
            <a:off x="868680" y="5522976"/>
            <a:ext cx="548640" cy="365760"/>
          </a:xfrm>
          <a:prstGeom prst="roundRect">
            <a:avLst>
              <a:gd name="adj" fmla="val 20000"/>
            </a:avLst>
          </a:prstGeom>
          <a:solidFill>
            <a:srgbClr val="2E8A8A"/>
          </a:solidFill>
          <a:ln/>
        </p:spPr>
      </p:sp>
      <p:sp>
        <p:nvSpPr>
          <p:cNvPr id="32" name="Text 30"/>
          <p:cNvSpPr/>
          <p:nvPr/>
        </p:nvSpPr>
        <p:spPr>
          <a:xfrm>
            <a:off x="868680" y="5522976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低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1645920" y="5266944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全流程不设人工确认节点</a:t>
            </a:r>
            <a:endParaRPr lang="en-US" sz="1450" dirty="0"/>
          </a:p>
        </p:txBody>
      </p:sp>
      <p:sp>
        <p:nvSpPr>
          <p:cNvPr id="34" name="Text 32"/>
          <p:cNvSpPr/>
          <p:nvPr/>
        </p:nvSpPr>
        <p:spPr>
          <a:xfrm>
            <a:off x="1645920" y="5687568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把发邮件 / 发社媒也自动化，AI 出了错你发现的时候已经发出去了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5577840" y="5321808"/>
            <a:ext cx="6263640" cy="749808"/>
          </a:xfrm>
          <a:prstGeom prst="roundRect">
            <a:avLst>
              <a:gd name="adj" fmla="val 8537"/>
            </a:avLst>
          </a:prstGeom>
          <a:solidFill>
            <a:srgbClr val="F2F0EC"/>
          </a:solidFill>
          <a:ln/>
        </p:spPr>
      </p:sp>
      <p:sp>
        <p:nvSpPr>
          <p:cNvPr id="36" name="Text 34"/>
          <p:cNvSpPr/>
          <p:nvPr/>
        </p:nvSpPr>
        <p:spPr>
          <a:xfrm>
            <a:off x="5760720" y="5321808"/>
            <a:ext cx="598932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避坑  「发出去」「公开」「扣款」这类不可逆操作，永远让 app 先给你看，你点「确认」才执行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本节小结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640080" y="1554480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55448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325880" y="1554480"/>
            <a:ext cx="6263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= 封装好的工作流，触发词一叫自动跑</a:t>
            </a:r>
            <a:endParaRPr lang="en-US" sz="1650" dirty="0"/>
          </a:p>
        </p:txBody>
      </p:sp>
      <p:sp>
        <p:nvSpPr>
          <p:cNvPr id="6" name="Shape 4"/>
          <p:cNvSpPr/>
          <p:nvPr/>
        </p:nvSpPr>
        <p:spPr>
          <a:xfrm>
            <a:off x="640080" y="2304288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3042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1325880" y="2304288"/>
            <a:ext cx="6263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skill-creator：自然语言描述 → 自建 skill，不写代码</a:t>
            </a:r>
            <a:endParaRPr lang="en-US" sz="1650" dirty="0"/>
          </a:p>
        </p:txBody>
      </p:sp>
      <p:sp>
        <p:nvSpPr>
          <p:cNvPr id="9" name="Shape 7"/>
          <p:cNvSpPr/>
          <p:nvPr/>
        </p:nvSpPr>
        <p:spPr>
          <a:xfrm>
            <a:off x="640080" y="3054096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30540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1325880" y="3054096"/>
            <a:ext cx="6263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= 标准插头，授权一次就能连上 Gmail / 日历 / Drive</a:t>
            </a:r>
            <a:endParaRPr lang="en-US" sz="1650" dirty="0"/>
          </a:p>
        </p:txBody>
      </p:sp>
      <p:sp>
        <p:nvSpPr>
          <p:cNvPr id="12" name="Shape 10"/>
          <p:cNvSpPr/>
          <p:nvPr/>
        </p:nvSpPr>
        <p:spPr>
          <a:xfrm>
            <a:off x="640080" y="3803904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8039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✓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1325880" y="3803904"/>
            <a:ext cx="6263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GWS 实战：搜邮件、起草回复、查空档、存 Drive</a:t>
            </a:r>
            <a:endParaRPr lang="en-US" sz="1650" dirty="0"/>
          </a:p>
        </p:txBody>
      </p:sp>
      <p:sp>
        <p:nvSpPr>
          <p:cNvPr id="15" name="Shape 13"/>
          <p:cNvSpPr/>
          <p:nvPr/>
        </p:nvSpPr>
        <p:spPr>
          <a:xfrm>
            <a:off x="7452360" y="1463040"/>
            <a:ext cx="4160520" cy="3520440"/>
          </a:xfrm>
          <a:prstGeom prst="roundRect">
            <a:avLst>
              <a:gd name="adj" fmla="val 3117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7772400" y="16916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下节预告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772400" y="2103120"/>
            <a:ext cx="361188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8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第 6 节</a:t>
            </a:r>
            <a:endParaRPr lang="en-US" sz="19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 + 整合</a:t>
            </a:r>
            <a:endParaRPr lang="en-US" sz="1900" dirty="0"/>
          </a:p>
          <a:p>
            <a:pPr indent="0" marL="0">
              <a:lnSpc>
                <a:spcPct val="108000"/>
              </a:lnSpc>
              <a:buNone/>
            </a:pPr>
            <a:r>
              <a:rPr lang="en-US" sz="19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+ 毕业项目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7772400" y="3246120"/>
            <a:ext cx="361188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SEO/GEO：让 AI 主动找到你</a:t>
            </a:r>
            <a:endParaRPr lang="en-US" sz="13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端到端整合：mini campaign</a:t>
            </a:r>
            <a:endParaRPr lang="en-US" sz="13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完整自动化流水线搭建</a:t>
            </a:r>
            <a:endParaRPr lang="en-US" sz="1350" dirty="0"/>
          </a:p>
          <a:p>
            <a:pPr marL="342900" indent="-342900">
              <a:spcAft>
                <a:spcPts val="900"/>
              </a:spcAft>
              <a:buSzPct val="100000"/>
              <a:buChar char="•"/>
            </a:pPr>
            <a:r>
              <a:rPr lang="en-US" sz="1350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毕业项目 + 结业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640080" y="5257800"/>
            <a:ext cx="6583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把今天建好的 skill 带过来，下节直接串进 campaign 里用。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OBJECTIVES + 时间表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本节目标 &amp; 今天怎么过</a:t>
            </a:r>
            <a:endParaRPr lang="en-US" sz="2700" dirty="0"/>
          </a:p>
        </p:txBody>
      </p:sp>
      <p:sp>
        <p:nvSpPr>
          <p:cNvPr id="5" name="Text 3"/>
          <p:cNvSpPr/>
          <p:nvPr/>
        </p:nvSpPr>
        <p:spPr>
          <a:xfrm>
            <a:off x="548640" y="1572768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学完你能做到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548640" y="2011680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201168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207008" y="1938528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 skill 是什么，为什么值得自建</a:t>
            </a:r>
            <a:endParaRPr lang="en-US" sz="1450" dirty="0"/>
          </a:p>
        </p:txBody>
      </p:sp>
      <p:sp>
        <p:nvSpPr>
          <p:cNvPr id="9" name="Shape 7"/>
          <p:cNvSpPr/>
          <p:nvPr/>
        </p:nvSpPr>
        <p:spPr>
          <a:xfrm>
            <a:off x="548640" y="2889504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8895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207008" y="2816352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 skill-creator 自然语言描述，自建一个 skill</a:t>
            </a:r>
            <a:endParaRPr lang="en-US" sz="1450" dirty="0"/>
          </a:p>
        </p:txBody>
      </p:sp>
      <p:sp>
        <p:nvSpPr>
          <p:cNvPr id="12" name="Shape 10"/>
          <p:cNvSpPr/>
          <p:nvPr/>
        </p:nvSpPr>
        <p:spPr>
          <a:xfrm>
            <a:off x="548640" y="3767328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3767328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1207008" y="3694176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懂 MCP 怎么连上现成服务（不用看文档）</a:t>
            </a:r>
            <a:endParaRPr lang="en-US" sz="1450" dirty="0"/>
          </a:p>
        </p:txBody>
      </p:sp>
      <p:sp>
        <p:nvSpPr>
          <p:cNvPr id="15" name="Shape 13"/>
          <p:cNvSpPr/>
          <p:nvPr/>
        </p:nvSpPr>
        <p:spPr>
          <a:xfrm>
            <a:off x="548640" y="4645152"/>
            <a:ext cx="475488" cy="475488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464515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1207008" y="4572000"/>
            <a:ext cx="4251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450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接通 Google Workspace，做一件真实的事</a:t>
            </a:r>
            <a:endParaRPr lang="en-US" sz="1450" dirty="0"/>
          </a:p>
        </p:txBody>
      </p:sp>
      <p:sp>
        <p:nvSpPr>
          <p:cNvPr id="18" name="Shape 16"/>
          <p:cNvSpPr/>
          <p:nvPr/>
        </p:nvSpPr>
        <p:spPr>
          <a:xfrm>
            <a:off x="5989320" y="1554480"/>
            <a:ext cx="5650992" cy="4297680"/>
          </a:xfrm>
          <a:prstGeom prst="roundRect">
            <a:avLst>
              <a:gd name="adj" fmla="val 2128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355080" y="1783080"/>
            <a:ext cx="491947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150 分钟时间表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355080" y="233172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0–15</a:t>
            </a:r>
            <a:endParaRPr lang="en-US" sz="1350" dirty="0"/>
          </a:p>
        </p:txBody>
      </p:sp>
      <p:sp>
        <p:nvSpPr>
          <p:cNvPr id="21" name="Text 19"/>
          <p:cNvSpPr/>
          <p:nvPr/>
        </p:nvSpPr>
        <p:spPr>
          <a:xfrm>
            <a:off x="7543800" y="233172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回顾心法 + 本节目标</a:t>
            </a:r>
            <a:endParaRPr lang="en-US" sz="1350" dirty="0"/>
          </a:p>
        </p:txBody>
      </p:sp>
      <p:sp>
        <p:nvSpPr>
          <p:cNvPr id="22" name="Text 20"/>
          <p:cNvSpPr/>
          <p:nvPr/>
        </p:nvSpPr>
        <p:spPr>
          <a:xfrm>
            <a:off x="6355080" y="2898648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15–50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7543800" y="2898648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什么是 skill + skill-creator 自建</a:t>
            </a:r>
            <a:endParaRPr lang="en-US" sz="1350" dirty="0"/>
          </a:p>
        </p:txBody>
      </p:sp>
      <p:sp>
        <p:nvSpPr>
          <p:cNvPr id="24" name="Text 22"/>
          <p:cNvSpPr/>
          <p:nvPr/>
        </p:nvSpPr>
        <p:spPr>
          <a:xfrm>
            <a:off x="6355080" y="3465576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50–80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7543800" y="3465576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MCP 是什么 + 演示连接</a:t>
            </a:r>
            <a:endParaRPr lang="en-US" sz="1350" dirty="0"/>
          </a:p>
        </p:txBody>
      </p:sp>
      <p:sp>
        <p:nvSpPr>
          <p:cNvPr id="26" name="Text 24"/>
          <p:cNvSpPr/>
          <p:nvPr/>
        </p:nvSpPr>
        <p:spPr>
          <a:xfrm>
            <a:off x="6355080" y="4032504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80–115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7543800" y="4032504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接通 GWS：Gmail / 日历 / Drive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6355080" y="4599432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115–140</a:t>
            </a:r>
            <a:endParaRPr lang="en-US" sz="1350" dirty="0"/>
          </a:p>
        </p:txBody>
      </p:sp>
      <p:sp>
        <p:nvSpPr>
          <p:cNvPr id="29" name="Text 27"/>
          <p:cNvSpPr/>
          <p:nvPr/>
        </p:nvSpPr>
        <p:spPr>
          <a:xfrm>
            <a:off x="7543800" y="4599432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GWS 实战 + 自动化串一遍</a:t>
            </a:r>
            <a:endParaRPr lang="en-US" sz="1350" dirty="0"/>
          </a:p>
        </p:txBody>
      </p:sp>
      <p:sp>
        <p:nvSpPr>
          <p:cNvPr id="30" name="Text 28"/>
          <p:cNvSpPr/>
          <p:nvPr/>
        </p:nvSpPr>
        <p:spPr>
          <a:xfrm>
            <a:off x="6355080" y="5166360"/>
            <a:ext cx="1051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140–150</a:t>
            </a:r>
            <a:endParaRPr lang="en-US" sz="1350" dirty="0"/>
          </a:p>
        </p:txBody>
      </p:sp>
      <p:sp>
        <p:nvSpPr>
          <p:cNvPr id="31" name="Text 29"/>
          <p:cNvSpPr/>
          <p:nvPr/>
        </p:nvSpPr>
        <p:spPr>
          <a:xfrm>
            <a:off x="7543800" y="5166360"/>
            <a:ext cx="38221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作业 + 答疑</a:t>
            </a:r>
            <a:endParaRPr lang="en-US" sz="135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把「跑通一遍」变成「一句话重复用」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为什么要自建工具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FBE7DE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心法回顾  </a:t>
            </a:r>
            <a:pPr indent="0" marL="0"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跑通一次的流程，就固化下来，下次一句话触发 —— 不要每次重头搭。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2423160"/>
            <a:ext cx="11091672" cy="804672"/>
          </a:xfrm>
          <a:prstGeom prst="roundRect">
            <a:avLst>
              <a:gd name="adj" fmla="val 10227"/>
            </a:avLst>
          </a:prstGeom>
          <a:solidFill>
            <a:srgbClr val="EAECF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548640" y="2423160"/>
            <a:ext cx="128016" cy="804672"/>
          </a:xfrm>
          <a:prstGeom prst="roundRect">
            <a:avLst>
              <a:gd name="adj" fmla="val 14286"/>
            </a:avLst>
          </a:prstGeom>
          <a:solidFill>
            <a:srgbClr val="6B7280"/>
          </a:solidFill>
          <a:ln/>
        </p:spPr>
      </p:sp>
      <p:sp>
        <p:nvSpPr>
          <p:cNvPr id="9" name="Text 7"/>
          <p:cNvSpPr/>
          <p:nvPr/>
        </p:nvSpPr>
        <p:spPr>
          <a:xfrm>
            <a:off x="932688" y="2423160"/>
            <a:ext cx="25603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没自建工具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3749040" y="2423160"/>
            <a:ext cx="76169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每次都要重新说「搜热点 → 出标题 → 配图 → 存文件」，每周重复 30 分钟的交代。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548640" y="3429000"/>
            <a:ext cx="11091672" cy="804672"/>
          </a:xfrm>
          <a:prstGeom prst="roundRect">
            <a:avLst>
              <a:gd name="adj" fmla="val 10227"/>
            </a:avLst>
          </a:prstGeom>
          <a:solidFill>
            <a:srgbClr val="DCEAE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3429000"/>
            <a:ext cx="128016" cy="804672"/>
          </a:xfrm>
          <a:prstGeom prst="roundRect">
            <a:avLst>
              <a:gd name="adj" fmla="val 14286"/>
            </a:avLst>
          </a:prstGeom>
          <a:solidFill>
            <a:srgbClr val="236B6B"/>
          </a:solidFill>
          <a:ln/>
        </p:spPr>
      </p:sp>
      <p:sp>
        <p:nvSpPr>
          <p:cNvPr id="13" name="Text 11"/>
          <p:cNvSpPr/>
          <p:nvPr/>
        </p:nvSpPr>
        <p:spPr>
          <a:xfrm>
            <a:off x="932688" y="3429000"/>
            <a:ext cx="25603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有自建工具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3749040" y="3429000"/>
            <a:ext cx="76169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触发词「小红书周更」一句，整套流程自动跑，5 分钟出结果。</a:t>
            </a:r>
            <a:endParaRPr lang="en-US" sz="1350" dirty="0"/>
          </a:p>
        </p:txBody>
      </p:sp>
      <p:sp>
        <p:nvSpPr>
          <p:cNvPr id="15" name="Shape 13"/>
          <p:cNvSpPr/>
          <p:nvPr/>
        </p:nvSpPr>
        <p:spPr>
          <a:xfrm>
            <a:off x="548640" y="4434840"/>
            <a:ext cx="11091672" cy="804672"/>
          </a:xfrm>
          <a:prstGeom prst="roundRect">
            <a:avLst>
              <a:gd name="adj" fmla="val 10227"/>
            </a:avLst>
          </a:prstGeom>
          <a:solidFill>
            <a:srgbClr val="FBE7D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48640" y="4434840"/>
            <a:ext cx="128016" cy="804672"/>
          </a:xfrm>
          <a:prstGeom prst="roundRect">
            <a:avLst>
              <a:gd name="adj" fmla="val 14286"/>
            </a:avLst>
          </a:prstGeom>
          <a:solidFill>
            <a:srgbClr val="C85A38"/>
          </a:solidFill>
          <a:ln/>
        </p:spPr>
      </p:sp>
      <p:sp>
        <p:nvSpPr>
          <p:cNvPr id="17" name="Text 15"/>
          <p:cNvSpPr/>
          <p:nvPr/>
        </p:nvSpPr>
        <p:spPr>
          <a:xfrm>
            <a:off x="932688" y="4434840"/>
            <a:ext cx="256032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再加上 GWS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3749040" y="4434840"/>
            <a:ext cx="76169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结果直接存 Drive / 发草稿到 Gmail，你只需要确认一遍就能发。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548640" y="5897880"/>
            <a:ext cx="110916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工具不是让你偷懒 —— 是让你把精力花在真正需要判断的地方。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01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· 15–50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什么是 skill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封装好的工作流，一个词触发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封装好的工作流，关键词一触发自动跑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是什么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804672"/>
          </a:xfrm>
          <a:prstGeom prst="roundRect">
            <a:avLst>
              <a:gd name="adj" fmla="val 10227"/>
            </a:avLst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类比  </a:t>
            </a:r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把最常做的「多步流程」存成一个工作模板 —— 下次说触发词，模板自动跑，步骤不用重新交代。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2542032"/>
            <a:ext cx="5285232" cy="3108960"/>
          </a:xfrm>
          <a:prstGeom prst="roundRect">
            <a:avLst>
              <a:gd name="adj" fmla="val 2941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914400" y="2798064"/>
            <a:ext cx="4553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的三个要素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868680" y="3410712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0" name="Text 8"/>
          <p:cNvSpPr/>
          <p:nvPr/>
        </p:nvSpPr>
        <p:spPr>
          <a:xfrm>
            <a:off x="868680" y="3410712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508760" y="3410712"/>
            <a:ext cx="1234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834640" y="3410712"/>
            <a:ext cx="26791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说这个词就启动，例「出海报」「周更」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868680" y="4160520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4" name="Text 12"/>
          <p:cNvSpPr/>
          <p:nvPr/>
        </p:nvSpPr>
        <p:spPr>
          <a:xfrm>
            <a:off x="868680" y="4160520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508760" y="4160520"/>
            <a:ext cx="1234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流程描述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834640" y="4160520"/>
            <a:ext cx="26791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做什么、几步、用什么工具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868680" y="4910328"/>
            <a:ext cx="438912" cy="438912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8" name="Text 16"/>
          <p:cNvSpPr/>
          <p:nvPr/>
        </p:nvSpPr>
        <p:spPr>
          <a:xfrm>
            <a:off x="868680" y="4910328"/>
            <a:ext cx="43891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508760" y="4910328"/>
            <a:ext cx="12344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输出要求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2834640" y="4910328"/>
            <a:ext cx="267919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出什么文件、存哪里、格式如何</a:t>
            </a:r>
            <a:endParaRPr lang="en-US" sz="1350" dirty="0"/>
          </a:p>
        </p:txBody>
      </p:sp>
      <p:sp>
        <p:nvSpPr>
          <p:cNvPr id="21" name="Shape 19"/>
          <p:cNvSpPr/>
          <p:nvPr/>
        </p:nvSpPr>
        <p:spPr>
          <a:xfrm>
            <a:off x="5989320" y="2542032"/>
            <a:ext cx="5285232" cy="3108960"/>
          </a:xfrm>
          <a:prstGeom prst="roundRect">
            <a:avLst>
              <a:gd name="adj" fmla="val 2941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355080" y="2798064"/>
            <a:ext cx="455371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你前几节已经用过的 skill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6309360" y="3447288"/>
            <a:ext cx="1828800" cy="365760"/>
          </a:xfrm>
          <a:prstGeom prst="roundRect">
            <a:avLst>
              <a:gd name="adj" fmla="val 20000"/>
            </a:avLst>
          </a:prstGeom>
          <a:solidFill>
            <a:srgbClr val="C85A38"/>
          </a:solidFill>
          <a:ln/>
        </p:spPr>
      </p:sp>
      <p:sp>
        <p:nvSpPr>
          <p:cNvPr id="24" name="Text 22"/>
          <p:cNvSpPr/>
          <p:nvPr/>
        </p:nvSpPr>
        <p:spPr>
          <a:xfrm>
            <a:off x="6309360" y="3447288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deep-research</a:t>
            </a:r>
            <a:endParaRPr lang="en-US" sz="1250" dirty="0"/>
          </a:p>
        </p:txBody>
      </p:sp>
      <p:sp>
        <p:nvSpPr>
          <p:cNvPr id="25" name="Text 23"/>
          <p:cNvSpPr/>
          <p:nvPr/>
        </p:nvSpPr>
        <p:spPr>
          <a:xfrm>
            <a:off x="8321040" y="3410712"/>
            <a:ext cx="26334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输入选题 → 自动多源搜索 → 出带出处报告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6309360" y="4197096"/>
            <a:ext cx="1828800" cy="365760"/>
          </a:xfrm>
          <a:prstGeom prst="roundRect">
            <a:avLst>
              <a:gd name="adj" fmla="val 20000"/>
            </a:avLst>
          </a:prstGeom>
          <a:solidFill>
            <a:srgbClr val="C85A38"/>
          </a:solidFill>
          <a:ln/>
        </p:spPr>
      </p:sp>
      <p:sp>
        <p:nvSpPr>
          <p:cNvPr id="27" name="Text 25"/>
          <p:cNvSpPr/>
          <p:nvPr/>
        </p:nvSpPr>
        <p:spPr>
          <a:xfrm>
            <a:off x="6309360" y="4197096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出海报</a:t>
            </a:r>
            <a:endParaRPr lang="en-US" sz="1250" dirty="0"/>
          </a:p>
        </p:txBody>
      </p:sp>
      <p:sp>
        <p:nvSpPr>
          <p:cNvPr id="28" name="Text 26"/>
          <p:cNvSpPr/>
          <p:nvPr/>
        </p:nvSpPr>
        <p:spPr>
          <a:xfrm>
            <a:off x="8321040" y="4160520"/>
            <a:ext cx="26334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输入主题+风格 → 生成 HTML → 截图保存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309360" y="4946904"/>
            <a:ext cx="1828800" cy="365760"/>
          </a:xfrm>
          <a:prstGeom prst="roundRect">
            <a:avLst>
              <a:gd name="adj" fmla="val 20000"/>
            </a:avLst>
          </a:prstGeom>
          <a:solidFill>
            <a:srgbClr val="C85A38"/>
          </a:solidFill>
          <a:ln/>
        </p:spPr>
      </p:sp>
      <p:sp>
        <p:nvSpPr>
          <p:cNvPr id="30" name="Text 28"/>
          <p:cNvSpPr/>
          <p:nvPr/>
        </p:nvSpPr>
        <p:spPr>
          <a:xfrm>
            <a:off x="6309360" y="4946904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视频生成</a:t>
            </a:r>
            <a:endParaRPr lang="en-US" sz="1250" dirty="0"/>
          </a:p>
        </p:txBody>
      </p:sp>
      <p:sp>
        <p:nvSpPr>
          <p:cNvPr id="31" name="Text 29"/>
          <p:cNvSpPr/>
          <p:nvPr/>
        </p:nvSpPr>
        <p:spPr>
          <a:xfrm>
            <a:off x="8321040" y="4910328"/>
            <a:ext cx="2633472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1300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输入脚本 → 配图配音 → 合成输出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多步流程 → 一句话搞定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能帮你什么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5120640" cy="3749040"/>
          </a:xfrm>
          <a:prstGeom prst="roundRect">
            <a:avLst>
              <a:gd name="adj" fmla="val 2439"/>
            </a:avLst>
          </a:prstGeom>
          <a:solidFill>
            <a:srgbClr val="EAECF1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73736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没有 skill 时（每周重复）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914400" y="2331720"/>
            <a:ext cx="292608" cy="292608"/>
          </a:xfrm>
          <a:prstGeom prst="ellipse">
            <a:avLst/>
          </a:prstGeom>
          <a:solidFill>
            <a:srgbClr val="6B7280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3317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371600" y="228600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说「搜本周抗衰热点」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914400" y="2880360"/>
            <a:ext cx="292608" cy="292608"/>
          </a:xfrm>
          <a:prstGeom prst="ellipse">
            <a:avLst/>
          </a:prstGeom>
          <a:solidFill>
            <a:srgbClr val="6B7280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8803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371600" y="283464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说「从这些里挑 3 个选题」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914400" y="3429000"/>
            <a:ext cx="292608" cy="292608"/>
          </a:xfrm>
          <a:prstGeom prst="ellipse">
            <a:avLst/>
          </a:prstGeom>
          <a:solidFill>
            <a:srgbClr val="6B7280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4290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371600" y="338328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说「每个选题写一个小红书标题」</a:t>
            </a:r>
            <a:endParaRPr lang="en-US" sz="1350" dirty="0"/>
          </a:p>
        </p:txBody>
      </p:sp>
      <p:sp>
        <p:nvSpPr>
          <p:cNvPr id="16" name="Shape 14"/>
          <p:cNvSpPr/>
          <p:nvPr/>
        </p:nvSpPr>
        <p:spPr>
          <a:xfrm>
            <a:off x="914400" y="3977640"/>
            <a:ext cx="292608" cy="292608"/>
          </a:xfrm>
          <a:prstGeom prst="ellipse">
            <a:avLst/>
          </a:prstGeom>
          <a:solidFill>
            <a:srgbClr val="6B7280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397764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371600" y="393192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说「给第一个出一张封面图」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914400" y="4526280"/>
            <a:ext cx="292608" cy="292608"/>
          </a:xfrm>
          <a:prstGeom prst="ellipse">
            <a:avLst/>
          </a:prstGeom>
          <a:solidFill>
            <a:srgbClr val="6B7280"/>
          </a:solidFill>
          <a:ln/>
        </p:spPr>
      </p:sp>
      <p:sp>
        <p:nvSpPr>
          <p:cNvPr id="20" name="Text 18"/>
          <p:cNvSpPr/>
          <p:nvPr/>
        </p:nvSpPr>
        <p:spPr>
          <a:xfrm>
            <a:off x="914400" y="45262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5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371600" y="4480560"/>
            <a:ext cx="3931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说「存到 content 文件夹」</a:t>
            </a:r>
            <a:endParaRPr lang="en-US" sz="1350" dirty="0"/>
          </a:p>
        </p:txBody>
      </p:sp>
      <p:sp>
        <p:nvSpPr>
          <p:cNvPr id="22" name="Shape 20"/>
          <p:cNvSpPr/>
          <p:nvPr/>
        </p:nvSpPr>
        <p:spPr>
          <a:xfrm>
            <a:off x="5879592" y="1508760"/>
            <a:ext cx="5760720" cy="3749040"/>
          </a:xfrm>
          <a:prstGeom prst="roundRect">
            <a:avLst>
              <a:gd name="adj" fmla="val 2439"/>
            </a:avLst>
          </a:prstGeom>
          <a:solidFill>
            <a:srgbClr val="E0734D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6217920" y="1737360"/>
            <a:ext cx="5120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E6D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有 skill「周更小红书」之后</a:t>
            </a:r>
            <a:endParaRPr lang="en-US" sz="1500" dirty="0"/>
          </a:p>
        </p:txBody>
      </p:sp>
      <p:sp>
        <p:nvSpPr>
          <p:cNvPr id="24" name="Shape 22"/>
          <p:cNvSpPr/>
          <p:nvPr/>
        </p:nvSpPr>
        <p:spPr>
          <a:xfrm>
            <a:off x="6172200" y="2286000"/>
            <a:ext cx="5074920" cy="658368"/>
          </a:xfrm>
          <a:prstGeom prst="roundRect">
            <a:avLst>
              <a:gd name="adj" fmla="val 12500"/>
            </a:avLst>
          </a:prstGeom>
          <a:solidFill>
            <a:srgbClr val="C85A38"/>
          </a:solidFill>
          <a:ln/>
        </p:spPr>
      </p:sp>
      <p:sp>
        <p:nvSpPr>
          <p:cNvPr id="25" name="Text 23"/>
          <p:cNvSpPr/>
          <p:nvPr/>
        </p:nvSpPr>
        <p:spPr>
          <a:xfrm>
            <a:off x="6309360" y="2286000"/>
            <a:ext cx="48463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「帮我跑一遍周更小红书」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6217920" y="3127248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一句话</a:t>
            </a:r>
            <a:endParaRPr lang="en-US" sz="2200" dirty="0"/>
          </a:p>
          <a:p>
            <a:pPr algn="ctr" indent="0" marL="0">
              <a:lnSpc>
                <a:spcPct val="115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以上 5 步全部自动跑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6217920" y="4023360"/>
            <a:ext cx="5029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AD9CC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结果直接存好等你确认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548640" y="5486400"/>
            <a:ext cx="110916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就是「我把这件事以后都给你了」的约定 —— 触发词一叫，它就知道该干嘛。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B1F3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280160"/>
            <a:ext cx="3657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02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环节 1 续 · 50–80 分钟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85800" y="3749040"/>
            <a:ext cx="10515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skill-creator 自建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731520" y="4663440"/>
            <a:ext cx="10058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9AA0C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用自然语言描述 → app 帮你生成 skill，不写代码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描述你想要什么 → app 自动生成 skill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skill-creator：自然语言造工具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508760"/>
            <a:ext cx="11091672" cy="658368"/>
          </a:xfrm>
          <a:prstGeom prst="roundRect">
            <a:avLst>
              <a:gd name="adj" fmla="val 12500"/>
            </a:avLst>
          </a:prstGeom>
          <a:solidFill>
            <a:srgbClr val="1B1F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1508760"/>
            <a:ext cx="10360152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2B441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核心  </a:t>
            </a:r>
            <a:pPr indent="0" marL="0">
              <a:buNone/>
            </a:pPr>
            <a:r>
              <a:rPr lang="en-US" sz="1450" dirty="0">
                <a:solidFill>
                  <a:srgbClr val="E8EAF4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不写一行代码。你描述「我想做什么 / 什么时候触发 / 出什么结果」，app 帮你把 skill 做好。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48640" y="2468880"/>
            <a:ext cx="3474720" cy="2331720"/>
          </a:xfrm>
          <a:prstGeom prst="roundRect">
            <a:avLst>
              <a:gd name="adj" fmla="val 3922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841248" y="2724912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9" name="Text 7"/>
          <p:cNvSpPr/>
          <p:nvPr/>
        </p:nvSpPr>
        <p:spPr>
          <a:xfrm>
            <a:off x="841248" y="2724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463040" y="26974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你说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41248" y="3291840"/>
            <a:ext cx="2971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「帮我做个 skill：输入一个选题，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自动出 3 个小红书标题 + 1 张封面」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950208" y="2468880"/>
            <a:ext cx="22860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200" dirty="0"/>
          </a:p>
        </p:txBody>
      </p:sp>
      <p:sp>
        <p:nvSpPr>
          <p:cNvPr id="13" name="Shape 11"/>
          <p:cNvSpPr/>
          <p:nvPr/>
        </p:nvSpPr>
        <p:spPr>
          <a:xfrm>
            <a:off x="4178808" y="2468880"/>
            <a:ext cx="3474720" cy="2331720"/>
          </a:xfrm>
          <a:prstGeom prst="roundRect">
            <a:avLst>
              <a:gd name="adj" fmla="val 3922"/>
            </a:avLst>
          </a:prstGeom>
          <a:solidFill>
            <a:srgbClr val="DCEAEA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471416" y="2724912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5" name="Text 13"/>
          <p:cNvSpPr/>
          <p:nvPr/>
        </p:nvSpPr>
        <p:spPr>
          <a:xfrm>
            <a:off x="4471416" y="2724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093208" y="26974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app 解析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4471416" y="3291840"/>
            <a:ext cx="2971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提取：触发词、流程步骤、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输出类型、存储位置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580376" y="2468880"/>
            <a:ext cx="228600" cy="2331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</a:t>
            </a:r>
            <a:endParaRPr lang="en-US" sz="2200" dirty="0"/>
          </a:p>
        </p:txBody>
      </p:sp>
      <p:sp>
        <p:nvSpPr>
          <p:cNvPr id="19" name="Shape 17"/>
          <p:cNvSpPr/>
          <p:nvPr/>
        </p:nvSpPr>
        <p:spPr>
          <a:xfrm>
            <a:off x="7808976" y="2468880"/>
            <a:ext cx="3474720" cy="2331720"/>
          </a:xfrm>
          <a:prstGeom prst="roundRect">
            <a:avLst>
              <a:gd name="adj" fmla="val 3922"/>
            </a:avLst>
          </a:prstGeom>
          <a:solidFill>
            <a:srgbClr val="FBE7DE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8101584" y="2724912"/>
            <a:ext cx="457200" cy="45720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1" name="Text 19"/>
          <p:cNvSpPr/>
          <p:nvPr/>
        </p:nvSpPr>
        <p:spPr>
          <a:xfrm>
            <a:off x="8101584" y="2724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8723376" y="26974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生成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8101584" y="3291840"/>
            <a:ext cx="2971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skill 写好了，说「出标题封面」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就能一键跑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48640" y="5029200"/>
            <a:ext cx="11091672" cy="1143000"/>
          </a:xfrm>
          <a:prstGeom prst="roundRect">
            <a:avLst>
              <a:gd name="adj" fmla="val 6400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77240" y="5193792"/>
            <a:ext cx="1063447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236B6B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你可以这样说给 skill-creator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822960" y="5596128"/>
            <a:ext cx="105430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帮我做一个 skill。触发词：「小红书周更」。</a:t>
            </a:r>
            <a:endParaRPr lang="en-US" sz="1250" dirty="0"/>
          </a:p>
          <a:p>
            <a:pPr indent="0" marL="0">
              <a:lnSpc>
                <a:spcPct val="118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输入：本周品牌主推成分。步骤：① 搜热词 ② 写 3 标题 ③ 出 1 封面图 ④ 存到 content/ 文件夹。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59536" y="329184"/>
            <a:ext cx="107807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E0734D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三步完成，现场建一个</a:t>
            </a:r>
            <a:endParaRPr lang="en-US" sz="1200" dirty="0"/>
          </a:p>
        </p:txBody>
      </p:sp>
      <p:sp>
        <p:nvSpPr>
          <p:cNvPr id="3" name="Shape 1"/>
          <p:cNvSpPr/>
          <p:nvPr/>
        </p:nvSpPr>
        <p:spPr>
          <a:xfrm>
            <a:off x="548640" y="676656"/>
            <a:ext cx="164592" cy="365760"/>
          </a:xfrm>
          <a:prstGeom prst="roundRect">
            <a:avLst>
              <a:gd name="adj" fmla="val 22222"/>
            </a:avLst>
          </a:prstGeom>
          <a:solidFill>
            <a:srgbClr val="E0734D"/>
          </a:solidFill>
          <a:ln/>
        </p:spPr>
      </p:sp>
      <p:sp>
        <p:nvSpPr>
          <p:cNvPr id="4" name="Text 2"/>
          <p:cNvSpPr/>
          <p:nvPr/>
        </p:nvSpPr>
        <p:spPr>
          <a:xfrm>
            <a:off x="859536" y="585216"/>
            <a:ext cx="10780776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自建 skill 三步</a:t>
            </a:r>
            <a:endParaRPr lang="en-US" sz="2700" dirty="0"/>
          </a:p>
        </p:txBody>
      </p:sp>
      <p:sp>
        <p:nvSpPr>
          <p:cNvPr id="5" name="Shape 3"/>
          <p:cNvSpPr/>
          <p:nvPr/>
        </p:nvSpPr>
        <p:spPr>
          <a:xfrm>
            <a:off x="548640" y="1481328"/>
            <a:ext cx="11091672" cy="1572768"/>
          </a:xfrm>
          <a:prstGeom prst="roundRect">
            <a:avLst>
              <a:gd name="adj" fmla="val 5814"/>
            </a:avLst>
          </a:prstGeom>
          <a:solidFill>
            <a:srgbClr val="EAECF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804672" y="1993392"/>
            <a:ext cx="548640" cy="54864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99339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600200" y="1636776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描述要干啥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600200" y="2103120"/>
            <a:ext cx="23774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像给同事交代活，说清楚这个 skill 要帮你做什么、怎么做、出什么结果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206240" y="1664208"/>
            <a:ext cx="6080760" cy="1188720"/>
          </a:xfrm>
          <a:prstGeom prst="roundRect">
            <a:avLst>
              <a:gd name="adj" fmla="val 5385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407408" y="1682496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407408" y="1993392"/>
            <a:ext cx="57424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「输入一个小红书选题，自动搜 3 条同类爆款标题，再结合我的品牌关键词，给我 3 个候选标题」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548640" y="3255264"/>
            <a:ext cx="11091672" cy="1572768"/>
          </a:xfrm>
          <a:prstGeom prst="roundRect">
            <a:avLst>
              <a:gd name="adj" fmla="val 5814"/>
            </a:avLst>
          </a:prstGeom>
          <a:solidFill>
            <a:srgbClr val="F4F5F7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804672" y="3767328"/>
            <a:ext cx="548640" cy="54864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15" name="Text 13"/>
          <p:cNvSpPr/>
          <p:nvPr/>
        </p:nvSpPr>
        <p:spPr>
          <a:xfrm>
            <a:off x="804672" y="3767328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600200" y="3410712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给触发词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600200" y="3877056"/>
            <a:ext cx="23774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触发词是「以后怎么叫出这个 skill」。要唯一、要自然，不要和别的 skill 撞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206240" y="3438144"/>
            <a:ext cx="6080760" cy="1188720"/>
          </a:xfrm>
          <a:prstGeom prst="roundRect">
            <a:avLst>
              <a:gd name="adj" fmla="val 5385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07408" y="3456432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407408" y="3767328"/>
            <a:ext cx="57424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好例子：「出标题」「周更」「竞品分析」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坏例子：「帮忙」「做事」（太模糊会撞）</a:t>
            </a:r>
            <a:endParaRPr lang="en-US" sz="1250" dirty="0"/>
          </a:p>
        </p:txBody>
      </p:sp>
      <p:sp>
        <p:nvSpPr>
          <p:cNvPr id="21" name="Shape 19"/>
          <p:cNvSpPr/>
          <p:nvPr/>
        </p:nvSpPr>
        <p:spPr>
          <a:xfrm>
            <a:off x="548640" y="5029200"/>
            <a:ext cx="11091672" cy="1572768"/>
          </a:xfrm>
          <a:prstGeom prst="roundRect">
            <a:avLst>
              <a:gd name="adj" fmla="val 5814"/>
            </a:avLst>
          </a:prstGeom>
          <a:solidFill>
            <a:srgbClr val="EAECF1"/>
          </a:solidFill>
          <a:ln/>
          <a:effectLst>
            <a:outerShdw sx="100000" sy="100000" kx="0" ky="0" algn="bl" rotWithShape="0" blurRad="889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804672" y="5541264"/>
            <a:ext cx="548640" cy="548640"/>
          </a:xfrm>
          <a:prstGeom prst="ellipse">
            <a:avLst/>
          </a:prstGeom>
          <a:solidFill>
            <a:srgbClr val="E0734D"/>
          </a:solidFill>
          <a:ln/>
        </p:spPr>
      </p:sp>
      <p:sp>
        <p:nvSpPr>
          <p:cNvPr id="23" name="Text 21"/>
          <p:cNvSpPr/>
          <p:nvPr/>
        </p:nvSpPr>
        <p:spPr>
          <a:xfrm>
            <a:off x="804672" y="5541264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600200" y="5184648"/>
            <a:ext cx="2011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0243F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测试跑一遍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600200" y="5650992"/>
            <a:ext cx="237744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说触发词 + 一个真实输入，看 skill 跑得对不对，不对就描述哪里不对让 app 改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206240" y="5212080"/>
            <a:ext cx="6080760" cy="1188720"/>
          </a:xfrm>
          <a:prstGeom prst="roundRect">
            <a:avLst>
              <a:gd name="adj" fmla="val 5385"/>
            </a:avLst>
          </a:prstGeom>
          <a:solidFill>
            <a:srgbClr val="F2F0EC"/>
          </a:solidFill>
          <a:ln w="12700">
            <a:solidFill>
              <a:srgbClr val="EAEC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407408" y="5230368"/>
            <a:ext cx="5029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5A38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例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407408" y="5541264"/>
            <a:ext cx="57424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「出标题 MMC 秋季抗衰 A4 胶原蛋白」</a:t>
            </a:r>
            <a:endParaRPr lang="en-US" sz="125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A3E57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→ 看出来的 3 个标题是否符合品牌语气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548640" y="6437376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Claude / Codex 实战课 · 第 5 节 · 自建工具 + GWS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1000232" y="6437376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PingFang SC" pitchFamily="34" charset="0"/>
                <a:ea typeface="PingFang SC" pitchFamily="34" charset="-122"/>
                <a:cs typeface="PingFang SC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第5节 · 自建工具 + Skills + MCP + Google Workspace</dc:title>
  <dc:subject>PptxGenJS Presentation</dc:subject>
  <dc:creator>Claude / Codex 实战课</dc:creator>
  <cp:lastModifiedBy>Claude / Codex 实战课</cp:lastModifiedBy>
  <cp:revision>1</cp:revision>
  <dcterms:created xsi:type="dcterms:W3CDTF">2026-06-03T21:44:53Z</dcterms:created>
  <dcterms:modified xsi:type="dcterms:W3CDTF">2026-06-03T21:44:53Z</dcterms:modified>
</cp:coreProperties>
</file>