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784080" y="548640"/>
            <a:ext cx="256032" cy="25603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3" name="Shape 1"/>
          <p:cNvSpPr/>
          <p:nvPr/>
        </p:nvSpPr>
        <p:spPr>
          <a:xfrm>
            <a:off x="10241280" y="548640"/>
            <a:ext cx="256032" cy="256032"/>
          </a:xfrm>
          <a:prstGeom prst="ellipse">
            <a:avLst/>
          </a:prstGeom>
          <a:solidFill>
            <a:srgbClr val="F2B441"/>
          </a:solidFill>
          <a:ln/>
        </p:spPr>
      </p:sp>
      <p:sp>
        <p:nvSpPr>
          <p:cNvPr id="4" name="Shape 2"/>
          <p:cNvSpPr/>
          <p:nvPr/>
        </p:nvSpPr>
        <p:spPr>
          <a:xfrm>
            <a:off x="10698480" y="548640"/>
            <a:ext cx="256032" cy="256032"/>
          </a:xfrm>
          <a:prstGeom prst="ellipse">
            <a:avLst/>
          </a:prstGeom>
          <a:solidFill>
            <a:srgbClr val="2E8A8A"/>
          </a:solidFill>
          <a:ln/>
        </p:spPr>
      </p:sp>
      <p:sp>
        <p:nvSpPr>
          <p:cNvPr id="5" name="Shape 3"/>
          <p:cNvSpPr/>
          <p:nvPr/>
        </p:nvSpPr>
        <p:spPr>
          <a:xfrm>
            <a:off x="11155680" y="548640"/>
            <a:ext cx="256032" cy="25603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3716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 小时实战课  ·  第 6 节 / 6  ·  结业课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94360" y="178308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SEO/GEO + 端到端整合 + 自动化</a:t>
            </a:r>
            <a:endParaRPr lang="en-US" sz="3800" dirty="0"/>
          </a:p>
        </p:txBody>
      </p:sp>
      <p:sp>
        <p:nvSpPr>
          <p:cNvPr id="8" name="Text 6"/>
          <p:cNvSpPr/>
          <p:nvPr/>
        </p:nvSpPr>
        <p:spPr>
          <a:xfrm>
            <a:off x="640080" y="278892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让内容被搜索引擎找到，也被 AI 引用 —— 全程一个人搞定</a:t>
            </a:r>
            <a:endParaRPr lang="en-US" sz="1900" dirty="0"/>
          </a:p>
        </p:txBody>
      </p:sp>
      <p:sp>
        <p:nvSpPr>
          <p:cNvPr id="9" name="Shape 7"/>
          <p:cNvSpPr/>
          <p:nvPr/>
        </p:nvSpPr>
        <p:spPr>
          <a:xfrm>
            <a:off x="640080" y="3520440"/>
            <a:ext cx="2926080" cy="0"/>
          </a:xfrm>
          <a:prstGeom prst="line">
            <a:avLst/>
          </a:prstGeom>
          <a:noFill/>
          <a:ln w="31750">
            <a:solidFill>
              <a:srgbClr val="E0734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379476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今天四个环节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4160520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①  SEO / GEO / AEO 是什么      </a:t>
            </a:r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②  GEO 实战打法</a:t>
            </a:r>
            <a:endParaRPr lang="en-US" sz="17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③  自动化：让重复活无人值守  </a:t>
            </a:r>
            <a:pPr indent="0" marL="0">
              <a:lnSpc>
                <a:spcPct val="130000"/>
              </a:lnSpc>
              <a:buNone/>
            </a:pPr>
            <a:r>
              <a:rPr lang="en-US" sz="17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④  毕业项目 + 变现路径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640080" y="525780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产出：一个完整 mini campaign（选题 + 海报 + 视频 + GEO 优化）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6 节 · SEO/GEO + 整合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3 · 60–90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自动化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让重复活无人值守 · 你睡觉它在跑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你配一次，之后不用管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自动化：定时 + 循环，活自己跑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91672" cy="841248"/>
          </a:xfrm>
          <a:prstGeom prst="roundRect">
            <a:avLst>
              <a:gd name="adj" fmla="val 10870"/>
            </a:avLst>
          </a:prstGeom>
          <a:solidFill>
            <a:srgbClr val="1B1F3B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536192"/>
            <a:ext cx="10360152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5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定时（cron）</a:t>
            </a:r>
            <a:pPr indent="0" marL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= 每天几点自动触发一次    |    </a:t>
            </a:r>
            <a:pPr indent="0" marL="0">
              <a:lnSpc>
                <a:spcPct val="115000"/>
              </a:lnSpc>
              <a:buNone/>
            </a:pPr>
            <a:r>
              <a:rPr lang="en-US" sz="145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循环（loop）</a:t>
            </a:r>
            <a:pPr indent="0" marL="0">
              <a:lnSpc>
                <a:spcPct val="115000"/>
              </a:lnSpc>
              <a:buNone/>
            </a:pPr>
            <a:r>
              <a:rPr lang="en-US" sz="145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= 对一批东西逐个处理    |    </a:t>
            </a:r>
            <a:pPr indent="0" marL="0">
              <a:lnSpc>
                <a:spcPct val="115000"/>
              </a:lnSpc>
              <a:buNone/>
            </a:pPr>
            <a:r>
              <a:rPr lang="en-US" sz="145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两者组合 → 全自动内容管道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48640" y="2487168"/>
            <a:ext cx="5413248" cy="1188720"/>
          </a:xfrm>
          <a:prstGeom prst="roundRect">
            <a:avLst>
              <a:gd name="adj" fmla="val 692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2487168"/>
            <a:ext cx="128016" cy="1188720"/>
          </a:xfrm>
          <a:prstGeom prst="roundRect">
            <a:avLst>
              <a:gd name="adj" fmla="val 14286"/>
            </a:avLst>
          </a:prstGeom>
          <a:solidFill>
            <a:srgbClr val="E0734D"/>
          </a:solidFill>
          <a:ln/>
        </p:spPr>
      </p:sp>
      <p:sp>
        <p:nvSpPr>
          <p:cNvPr id="9" name="Text 7"/>
          <p:cNvSpPr/>
          <p:nvPr/>
        </p:nvSpPr>
        <p:spPr>
          <a:xfrm>
            <a:off x="868680" y="2578608"/>
            <a:ext cx="4956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每日选题生成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868680" y="2962656"/>
            <a:ext cx="495604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每天 9:00 抓小红书热搜 → AI 挑出 3 个与抗衰相关 → 存进 ideas.md → 早上开会前已备好选题。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300216" y="2487168"/>
            <a:ext cx="5413248" cy="1188720"/>
          </a:xfrm>
          <a:prstGeom prst="roundRect">
            <a:avLst>
              <a:gd name="adj" fmla="val 692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6300216" y="2487168"/>
            <a:ext cx="128016" cy="1188720"/>
          </a:xfrm>
          <a:prstGeom prst="roundRect">
            <a:avLst>
              <a:gd name="adj" fmla="val 14286"/>
            </a:avLst>
          </a:prstGeom>
          <a:solidFill>
            <a:srgbClr val="2E8A8A"/>
          </a:solidFill>
          <a:ln/>
        </p:spPr>
      </p:sp>
      <p:sp>
        <p:nvSpPr>
          <p:cNvPr id="13" name="Text 11"/>
          <p:cNvSpPr/>
          <p:nvPr/>
        </p:nvSpPr>
        <p:spPr>
          <a:xfrm>
            <a:off x="6620256" y="2578608"/>
            <a:ext cx="4956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竞品监控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620256" y="2962656"/>
            <a:ext cx="495604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每天抓 3 个竞品账号最新发文 → 汇总「本周竞品动向」报告 → 自动存入工作文件夹。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48640" y="3840480"/>
            <a:ext cx="5413248" cy="1188720"/>
          </a:xfrm>
          <a:prstGeom prst="roundRect">
            <a:avLst>
              <a:gd name="adj" fmla="val 692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48640" y="3840480"/>
            <a:ext cx="128016" cy="1188720"/>
          </a:xfrm>
          <a:prstGeom prst="roundRect">
            <a:avLst>
              <a:gd name="adj" fmla="val 14286"/>
            </a:avLst>
          </a:prstGeom>
          <a:solidFill>
            <a:srgbClr val="F2B441"/>
          </a:solidFill>
          <a:ln/>
        </p:spPr>
      </p:sp>
      <p:sp>
        <p:nvSpPr>
          <p:cNvPr id="17" name="Text 15"/>
          <p:cNvSpPr/>
          <p:nvPr/>
        </p:nvSpPr>
        <p:spPr>
          <a:xfrm>
            <a:off x="868680" y="3931920"/>
            <a:ext cx="4956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内容批量加工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868680" y="4315968"/>
            <a:ext cx="495604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一次性把 10 篇旧文章全部过 GEO 检查表 → 标出缺项 → 逐篇输出修改建议，你只需审阅。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300216" y="3840480"/>
            <a:ext cx="5413248" cy="1188720"/>
          </a:xfrm>
          <a:prstGeom prst="roundRect">
            <a:avLst>
              <a:gd name="adj" fmla="val 692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300216" y="3840480"/>
            <a:ext cx="128016" cy="1188720"/>
          </a:xfrm>
          <a:prstGeom prst="roundRect">
            <a:avLst>
              <a:gd name="adj" fmla="val 14286"/>
            </a:avLst>
          </a:prstGeom>
          <a:solidFill>
            <a:srgbClr val="3E9E6E"/>
          </a:solidFill>
          <a:ln/>
        </p:spPr>
      </p:sp>
      <p:sp>
        <p:nvSpPr>
          <p:cNvPr id="21" name="Text 19"/>
          <p:cNvSpPr/>
          <p:nvPr/>
        </p:nvSpPr>
        <p:spPr>
          <a:xfrm>
            <a:off x="6620256" y="3931920"/>
            <a:ext cx="4956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数据摘要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6620256" y="4315968"/>
            <a:ext cx="4956048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每周一 8:00 自动读取上周小红书数据 CSV → 出一份「上周表现 Top3 + 本周建议」的简报。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6 节 · SEO/GEO + 整合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不用懂 cron 语法 · 让 app 帮你设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自动化怎么搭：说一句话就能配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91672" cy="868680"/>
          </a:xfrm>
          <a:prstGeom prst="roundRect">
            <a:avLst>
              <a:gd name="adj" fmla="val 9474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77240" y="1623060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6230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481328" y="1481328"/>
            <a:ext cx="3200400" cy="7406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描述任务频次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800600" y="1481328"/>
            <a:ext cx="6611112" cy="7406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「每天早上 9 点，帮我抓小红书热搜关键词，挑出 3 个和医美/抗衰相关的，存进 /topics/daily.md」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2450592"/>
            <a:ext cx="11091672" cy="868680"/>
          </a:xfrm>
          <a:prstGeom prst="roundRect">
            <a:avLst>
              <a:gd name="adj" fmla="val 9474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777240" y="2656332"/>
            <a:ext cx="457200" cy="457200"/>
          </a:xfrm>
          <a:prstGeom prst="ellipse">
            <a:avLst/>
          </a:prstGeom>
          <a:solidFill>
            <a:srgbClr val="2E8A8A"/>
          </a:solidFill>
          <a:ln/>
        </p:spPr>
      </p:sp>
      <p:sp>
        <p:nvSpPr>
          <p:cNvPr id="12" name="Text 10"/>
          <p:cNvSpPr/>
          <p:nvPr/>
        </p:nvSpPr>
        <p:spPr>
          <a:xfrm>
            <a:off x="777240" y="26563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481328" y="2514600"/>
            <a:ext cx="3200400" cy="7406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app 自动生成定时配置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800600" y="2514600"/>
            <a:ext cx="6611112" cy="7406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Claude/Codex 会生成对应的定时任务代码或系统设置步骤，直接运行 —— 你不用写任何代码。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48640" y="3483864"/>
            <a:ext cx="11091672" cy="868680"/>
          </a:xfrm>
          <a:prstGeom prst="roundRect">
            <a:avLst>
              <a:gd name="adj" fmla="val 9474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777240" y="3689604"/>
            <a:ext cx="457200" cy="457200"/>
          </a:xfrm>
          <a:prstGeom prst="ellipse">
            <a:avLst/>
          </a:prstGeom>
          <a:solidFill>
            <a:srgbClr val="F2B441"/>
          </a:solidFill>
          <a:ln/>
        </p:spPr>
      </p:sp>
      <p:sp>
        <p:nvSpPr>
          <p:cNvPr id="17" name="Text 15"/>
          <p:cNvSpPr/>
          <p:nvPr/>
        </p:nvSpPr>
        <p:spPr>
          <a:xfrm>
            <a:off x="777240" y="36896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481328" y="3547872"/>
            <a:ext cx="3200400" cy="7406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第一次手动跑一遍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800600" y="3547872"/>
            <a:ext cx="6611112" cy="7406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验证输出是否是你想要的格式。不对 → 说「格式改成表格」，app 更新后重跑。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548640" y="4517136"/>
            <a:ext cx="11091672" cy="868680"/>
          </a:xfrm>
          <a:prstGeom prst="roundRect">
            <a:avLst>
              <a:gd name="adj" fmla="val 9474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777240" y="4722876"/>
            <a:ext cx="457200" cy="457200"/>
          </a:xfrm>
          <a:prstGeom prst="ellipse">
            <a:avLst/>
          </a:prstGeom>
          <a:solidFill>
            <a:srgbClr val="3E9E6E"/>
          </a:solidFill>
          <a:ln/>
        </p:spPr>
      </p:sp>
      <p:sp>
        <p:nvSpPr>
          <p:cNvPr id="22" name="Text 20"/>
          <p:cNvSpPr/>
          <p:nvPr/>
        </p:nvSpPr>
        <p:spPr>
          <a:xfrm>
            <a:off x="777240" y="472287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481328" y="4581144"/>
            <a:ext cx="3200400" cy="7406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设成自动 / 开着跑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800600" y="4581144"/>
            <a:ext cx="6611112" cy="7406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确认没问题后告诉 app「设成每天自动跑」，之后它会在后台执行。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548640" y="5468112"/>
            <a:ext cx="11091672" cy="658368"/>
          </a:xfrm>
          <a:prstGeom prst="roundRect">
            <a:avLst>
              <a:gd name="adj" fmla="val 13889"/>
            </a:avLst>
          </a:prstGeom>
          <a:solidFill>
            <a:srgbClr val="FBE7DE"/>
          </a:solidFill>
          <a:ln/>
        </p:spPr>
      </p:sp>
      <p:sp>
        <p:nvSpPr>
          <p:cNvPr id="26" name="Text 24"/>
          <p:cNvSpPr/>
          <p:nvPr/>
        </p:nvSpPr>
        <p:spPr>
          <a:xfrm>
            <a:off x="914400" y="5468112"/>
            <a:ext cx="103601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⚠  重要提醒    </a:t>
            </a:r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涉及对外发布（发帖/发邮件）的任务，请保留人工确认环节。自动跑 = 自动存稿，发布前你再过一眼。</a:t>
            </a:r>
            <a:endParaRPr lang="en-US" sz="1350" dirty="0"/>
          </a:p>
        </p:txBody>
      </p:sp>
      <p:sp>
        <p:nvSpPr>
          <p:cNvPr id="27" name="Text 25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6 节 · SEO/GEO + 整合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04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4 · 90–150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毕业项目 + 变现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 6 节技能串成一个 mini campaign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选题 → research → 海报 + 视频 → GEO 优化 · 全部自己做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毕业项目：mini campaign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1993392" cy="1920240"/>
          </a:xfrm>
          <a:prstGeom prst="roundRect">
            <a:avLst>
              <a:gd name="adj" fmla="val 5714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1298448" y="1709928"/>
            <a:ext cx="493776" cy="493776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7" name="Text 5"/>
          <p:cNvSpPr/>
          <p:nvPr/>
        </p:nvSpPr>
        <p:spPr>
          <a:xfrm>
            <a:off x="1298448" y="1709928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2313432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选题 Brief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40080" y="2807208"/>
            <a:ext cx="181051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确认主题</a:t>
            </a:r>
            <a:endParaRPr lang="en-US" sz="125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受众 + 平台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2523744" y="1508760"/>
            <a:ext cx="20116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2706624" y="1508760"/>
            <a:ext cx="1993392" cy="1920240"/>
          </a:xfrm>
          <a:prstGeom prst="roundRect">
            <a:avLst>
              <a:gd name="adj" fmla="val 5714"/>
            </a:avLst>
          </a:prstGeom>
          <a:solidFill>
            <a:srgbClr val="2E8A8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456432" y="1709928"/>
            <a:ext cx="493776" cy="493776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13" name="Text 11"/>
          <p:cNvSpPr/>
          <p:nvPr/>
        </p:nvSpPr>
        <p:spPr>
          <a:xfrm>
            <a:off x="3456432" y="1709928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798064" y="2313432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Research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2798064" y="2807208"/>
            <a:ext cx="181051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多源调研</a:t>
            </a:r>
            <a:endParaRPr lang="en-US" sz="125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带出处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4681728" y="1508760"/>
            <a:ext cx="20116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4864608" y="1508760"/>
            <a:ext cx="1993392" cy="1920240"/>
          </a:xfrm>
          <a:prstGeom prst="roundRect">
            <a:avLst>
              <a:gd name="adj" fmla="val 5714"/>
            </a:avLst>
          </a:prstGeom>
          <a:solidFill>
            <a:srgbClr val="F2B441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614416" y="1709928"/>
            <a:ext cx="493776" cy="493776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19" name="Text 17"/>
          <p:cNvSpPr/>
          <p:nvPr/>
        </p:nvSpPr>
        <p:spPr>
          <a:xfrm>
            <a:off x="5614416" y="1709928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956048" y="2313432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海报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956048" y="2807208"/>
            <a:ext cx="181051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小红书竖版</a:t>
            </a:r>
            <a:endParaRPr lang="en-US" sz="125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1080×1440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6839712" y="1508760"/>
            <a:ext cx="20116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400" dirty="0"/>
          </a:p>
        </p:txBody>
      </p:sp>
      <p:sp>
        <p:nvSpPr>
          <p:cNvPr id="23" name="Shape 21"/>
          <p:cNvSpPr/>
          <p:nvPr/>
        </p:nvSpPr>
        <p:spPr>
          <a:xfrm>
            <a:off x="7022592" y="1508760"/>
            <a:ext cx="1993392" cy="1920240"/>
          </a:xfrm>
          <a:prstGeom prst="roundRect">
            <a:avLst>
              <a:gd name="adj" fmla="val 5714"/>
            </a:avLst>
          </a:prstGeom>
          <a:solidFill>
            <a:srgbClr val="C85A38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7772400" y="1709928"/>
            <a:ext cx="493776" cy="493776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25" name="Text 23"/>
          <p:cNvSpPr/>
          <p:nvPr/>
        </p:nvSpPr>
        <p:spPr>
          <a:xfrm>
            <a:off x="7772400" y="1709928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7114032" y="2313432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短视频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7114032" y="2807208"/>
            <a:ext cx="181051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图文/动态</a:t>
            </a:r>
            <a:endParaRPr lang="en-US" sz="125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15–30 秒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8997696" y="1508760"/>
            <a:ext cx="20116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400" dirty="0"/>
          </a:p>
        </p:txBody>
      </p:sp>
      <p:sp>
        <p:nvSpPr>
          <p:cNvPr id="29" name="Shape 27"/>
          <p:cNvSpPr/>
          <p:nvPr/>
        </p:nvSpPr>
        <p:spPr>
          <a:xfrm>
            <a:off x="9180576" y="1508760"/>
            <a:ext cx="1993392" cy="1920240"/>
          </a:xfrm>
          <a:prstGeom prst="roundRect">
            <a:avLst>
              <a:gd name="adj" fmla="val 5714"/>
            </a:avLst>
          </a:prstGeom>
          <a:solidFill>
            <a:srgbClr val="3E9E6E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9930384" y="1709928"/>
            <a:ext cx="493776" cy="493776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31" name="Text 29"/>
          <p:cNvSpPr/>
          <p:nvPr/>
        </p:nvSpPr>
        <p:spPr>
          <a:xfrm>
            <a:off x="9930384" y="1709928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E9E6E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5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9272016" y="2313432"/>
            <a:ext cx="1810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GEO 优化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9272016" y="2807208"/>
            <a:ext cx="181051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过检查表</a:t>
            </a:r>
            <a:endParaRPr lang="en-US" sz="125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补 FAQ+数据</a:t>
            </a:r>
            <a:endParaRPr lang="en-US" sz="1250" dirty="0"/>
          </a:p>
        </p:txBody>
      </p:sp>
      <p:sp>
        <p:nvSpPr>
          <p:cNvPr id="34" name="Shape 32"/>
          <p:cNvSpPr/>
          <p:nvPr/>
        </p:nvSpPr>
        <p:spPr>
          <a:xfrm>
            <a:off x="548640" y="3703320"/>
            <a:ext cx="11091672" cy="1325880"/>
          </a:xfrm>
          <a:prstGeom prst="roundRect">
            <a:avLst>
              <a:gd name="adj" fmla="val 6897"/>
            </a:avLst>
          </a:prstGeom>
          <a:solidFill>
            <a:srgbClr val="1B1F3B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914400" y="3840480"/>
            <a:ext cx="10058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产出物（提交四样）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914400" y="4224528"/>
            <a:ext cx="1036015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① 选题 Brief（100字）  </a:t>
            </a:r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② 小红书海报 1 张  </a:t>
            </a:r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③ 短视频 / 动态图 1 条  </a:t>
            </a:r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④ GEO 自评表（检查表截图）</a:t>
            </a:r>
            <a:endParaRPr lang="en-US" sz="1500" dirty="0"/>
          </a:p>
        </p:txBody>
      </p:sp>
      <p:sp>
        <p:nvSpPr>
          <p:cNvPr id="37" name="Text 35"/>
          <p:cNvSpPr/>
          <p:nvPr/>
        </p:nvSpPr>
        <p:spPr>
          <a:xfrm>
            <a:off x="548640" y="5193792"/>
            <a:ext cx="110916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i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用你自己的 MMC 品牌（或自选品牌）做 —— 做完就是你的作品集第一单。</a:t>
            </a:r>
            <a:endParaRPr lang="en-US" sz="1350" dirty="0"/>
          </a:p>
        </p:txBody>
      </p:sp>
      <p:sp>
        <p:nvSpPr>
          <p:cNvPr id="38" name="Text 36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6 节 · SEO/GEO + 整合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1–6 节技能 · 全部用上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毕业项目技能地图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91672" cy="676656"/>
          </a:xfrm>
          <a:prstGeom prst="roundRect">
            <a:avLst>
              <a:gd name="adj" fmla="val 12162"/>
            </a:avLst>
          </a:prstGeom>
          <a:solidFill>
            <a:srgbClr val="F4F5F7"/>
          </a:solidFill>
          <a:ln/>
        </p:spPr>
      </p:sp>
      <p:sp>
        <p:nvSpPr>
          <p:cNvPr id="6" name="Shape 4"/>
          <p:cNvSpPr/>
          <p:nvPr/>
        </p:nvSpPr>
        <p:spPr>
          <a:xfrm>
            <a:off x="731520" y="1545336"/>
            <a:ext cx="1097280" cy="420624"/>
          </a:xfrm>
          <a:prstGeom prst="roundRect">
            <a:avLst>
              <a:gd name="adj" fmla="val 19565"/>
            </a:avLst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545336"/>
            <a:ext cx="1097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1 节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2057400" y="1417320"/>
            <a:ext cx="25603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工作流心法 + 记忆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754880" y="1472184"/>
            <a:ext cx="670255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写选题 Brief：确认主题 → 受众 → 红线 → 存入 CLAUDE.md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11183112" y="1572768"/>
            <a:ext cx="365760" cy="365760"/>
          </a:xfrm>
          <a:prstGeom prst="ellipse">
            <a:avLst/>
          </a:prstGeom>
          <a:solidFill>
            <a:srgbClr val="3E9E6E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11183112" y="157276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548640" y="2203704"/>
            <a:ext cx="11091672" cy="676656"/>
          </a:xfrm>
          <a:prstGeom prst="roundRect">
            <a:avLst>
              <a:gd name="adj" fmla="val 12162"/>
            </a:avLst>
          </a:prstGeom>
          <a:solidFill>
            <a:srgbClr val="EAECF1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0" y="2331720"/>
            <a:ext cx="1097280" cy="420624"/>
          </a:xfrm>
          <a:prstGeom prst="roundRect">
            <a:avLst>
              <a:gd name="adj" fmla="val 19565"/>
            </a:avLst>
          </a:prstGeom>
          <a:solidFill>
            <a:srgbClr val="2E8A8A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2331720"/>
            <a:ext cx="1097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2 节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057400" y="2203704"/>
            <a:ext cx="25603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Research 工作流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754880" y="2258568"/>
            <a:ext cx="670255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多源调研：抓小红书热点 + 竞品爆款 + 数据出处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11183112" y="2359152"/>
            <a:ext cx="365760" cy="365760"/>
          </a:xfrm>
          <a:prstGeom prst="ellipse">
            <a:avLst/>
          </a:prstGeom>
          <a:solidFill>
            <a:srgbClr val="3E9E6E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1183112" y="235915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548640" y="2990088"/>
            <a:ext cx="11091672" cy="676656"/>
          </a:xfrm>
          <a:prstGeom prst="roundRect">
            <a:avLst>
              <a:gd name="adj" fmla="val 12162"/>
            </a:avLst>
          </a:prstGeom>
          <a:solidFill>
            <a:srgbClr val="F4F5F7"/>
          </a:solidFill>
          <a:ln/>
        </p:spPr>
      </p:sp>
      <p:sp>
        <p:nvSpPr>
          <p:cNvPr id="20" name="Shape 18"/>
          <p:cNvSpPr/>
          <p:nvPr/>
        </p:nvSpPr>
        <p:spPr>
          <a:xfrm>
            <a:off x="731520" y="3118104"/>
            <a:ext cx="1097280" cy="420624"/>
          </a:xfrm>
          <a:prstGeom prst="roundRect">
            <a:avLst>
              <a:gd name="adj" fmla="val 19565"/>
            </a:avLst>
          </a:prstGeom>
          <a:solidFill>
            <a:srgbClr val="F2B441"/>
          </a:solidFill>
          <a:ln/>
        </p:spPr>
      </p:sp>
      <p:sp>
        <p:nvSpPr>
          <p:cNvPr id="21" name="Text 19"/>
          <p:cNvSpPr/>
          <p:nvPr/>
        </p:nvSpPr>
        <p:spPr>
          <a:xfrm>
            <a:off x="731520" y="3118104"/>
            <a:ext cx="1097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3 节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2057400" y="2990088"/>
            <a:ext cx="25603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图片 / 海报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754880" y="3044952"/>
            <a:ext cx="670255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生成小红书封面海报 1080×1440，深蓝+金，MMC 品牌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11183112" y="3145536"/>
            <a:ext cx="365760" cy="365760"/>
          </a:xfrm>
          <a:prstGeom prst="ellipse">
            <a:avLst/>
          </a:prstGeom>
          <a:solidFill>
            <a:srgbClr val="3E9E6E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11183112" y="314553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548640" y="3776472"/>
            <a:ext cx="11091672" cy="676656"/>
          </a:xfrm>
          <a:prstGeom prst="roundRect">
            <a:avLst>
              <a:gd name="adj" fmla="val 12162"/>
            </a:avLst>
          </a:prstGeom>
          <a:solidFill>
            <a:srgbClr val="EAECF1"/>
          </a:solidFill>
          <a:ln/>
        </p:spPr>
      </p:sp>
      <p:sp>
        <p:nvSpPr>
          <p:cNvPr id="27" name="Shape 25"/>
          <p:cNvSpPr/>
          <p:nvPr/>
        </p:nvSpPr>
        <p:spPr>
          <a:xfrm>
            <a:off x="731520" y="3904488"/>
            <a:ext cx="1097280" cy="420624"/>
          </a:xfrm>
          <a:prstGeom prst="roundRect">
            <a:avLst>
              <a:gd name="adj" fmla="val 19565"/>
            </a:avLst>
          </a:prstGeom>
          <a:solidFill>
            <a:srgbClr val="C85A38"/>
          </a:solidFill>
          <a:ln/>
        </p:spPr>
      </p:sp>
      <p:sp>
        <p:nvSpPr>
          <p:cNvPr id="28" name="Text 26"/>
          <p:cNvSpPr/>
          <p:nvPr/>
        </p:nvSpPr>
        <p:spPr>
          <a:xfrm>
            <a:off x="731520" y="3904488"/>
            <a:ext cx="1097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4 节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2057400" y="3776472"/>
            <a:ext cx="25603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视频生成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754880" y="3831336"/>
            <a:ext cx="670255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出 15–30 秒短视频或动态图，匹配海报主题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11183112" y="3931920"/>
            <a:ext cx="365760" cy="365760"/>
          </a:xfrm>
          <a:prstGeom prst="ellipse">
            <a:avLst/>
          </a:prstGeom>
          <a:solidFill>
            <a:srgbClr val="3E9E6E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11183112" y="393192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400" dirty="0"/>
          </a:p>
        </p:txBody>
      </p:sp>
      <p:sp>
        <p:nvSpPr>
          <p:cNvPr id="33" name="Shape 31"/>
          <p:cNvSpPr/>
          <p:nvPr/>
        </p:nvSpPr>
        <p:spPr>
          <a:xfrm>
            <a:off x="548640" y="4562856"/>
            <a:ext cx="11091672" cy="676656"/>
          </a:xfrm>
          <a:prstGeom prst="roundRect">
            <a:avLst>
              <a:gd name="adj" fmla="val 12162"/>
            </a:avLst>
          </a:prstGeom>
          <a:solidFill>
            <a:srgbClr val="F4F5F7"/>
          </a:solidFill>
          <a:ln/>
        </p:spPr>
      </p:sp>
      <p:sp>
        <p:nvSpPr>
          <p:cNvPr id="34" name="Shape 32"/>
          <p:cNvSpPr/>
          <p:nvPr/>
        </p:nvSpPr>
        <p:spPr>
          <a:xfrm>
            <a:off x="731520" y="4690872"/>
            <a:ext cx="1097280" cy="420624"/>
          </a:xfrm>
          <a:prstGeom prst="roundRect">
            <a:avLst>
              <a:gd name="adj" fmla="val 19565"/>
            </a:avLst>
          </a:prstGeom>
          <a:solidFill>
            <a:srgbClr val="3E9E6E"/>
          </a:solidFill>
          <a:ln/>
        </p:spPr>
      </p:sp>
      <p:sp>
        <p:nvSpPr>
          <p:cNvPr id="35" name="Text 33"/>
          <p:cNvSpPr/>
          <p:nvPr/>
        </p:nvSpPr>
        <p:spPr>
          <a:xfrm>
            <a:off x="731520" y="4690872"/>
            <a:ext cx="1097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5 节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2057400" y="4562856"/>
            <a:ext cx="25603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自动化 + 工具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4754880" y="4617720"/>
            <a:ext cx="670255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设定时任务：每天生成一批新选题备用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11183112" y="4718304"/>
            <a:ext cx="365760" cy="365760"/>
          </a:xfrm>
          <a:prstGeom prst="ellipse">
            <a:avLst/>
          </a:prstGeom>
          <a:solidFill>
            <a:srgbClr val="3E9E6E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39" name="Text 37"/>
          <p:cNvSpPr/>
          <p:nvPr/>
        </p:nvSpPr>
        <p:spPr>
          <a:xfrm>
            <a:off x="11183112" y="471830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400" dirty="0"/>
          </a:p>
        </p:txBody>
      </p:sp>
      <p:sp>
        <p:nvSpPr>
          <p:cNvPr id="40" name="Shape 38"/>
          <p:cNvSpPr/>
          <p:nvPr/>
        </p:nvSpPr>
        <p:spPr>
          <a:xfrm>
            <a:off x="548640" y="5349240"/>
            <a:ext cx="11091672" cy="676656"/>
          </a:xfrm>
          <a:prstGeom prst="roundRect">
            <a:avLst>
              <a:gd name="adj" fmla="val 12162"/>
            </a:avLst>
          </a:prstGeom>
          <a:solidFill>
            <a:srgbClr val="EAECF1"/>
          </a:solidFill>
          <a:ln/>
        </p:spPr>
      </p:sp>
      <p:sp>
        <p:nvSpPr>
          <p:cNvPr id="41" name="Shape 39"/>
          <p:cNvSpPr/>
          <p:nvPr/>
        </p:nvSpPr>
        <p:spPr>
          <a:xfrm>
            <a:off x="731520" y="5477256"/>
            <a:ext cx="1097280" cy="420624"/>
          </a:xfrm>
          <a:prstGeom prst="roundRect">
            <a:avLst>
              <a:gd name="adj" fmla="val 19565"/>
            </a:avLst>
          </a:prstGeom>
          <a:solidFill>
            <a:srgbClr val="236B6B"/>
          </a:solidFill>
          <a:ln/>
        </p:spPr>
      </p:sp>
      <p:sp>
        <p:nvSpPr>
          <p:cNvPr id="42" name="Text 40"/>
          <p:cNvSpPr/>
          <p:nvPr/>
        </p:nvSpPr>
        <p:spPr>
          <a:xfrm>
            <a:off x="731520" y="5477256"/>
            <a:ext cx="10972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6 节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2057400" y="5349240"/>
            <a:ext cx="2560320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SEO/GEO 优化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4754880" y="5404104"/>
            <a:ext cx="670255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过 GEO 检查表，补 FAQ + JSON-LD，自评打分</a:t>
            </a:r>
            <a:endParaRPr lang="en-US" sz="1300" dirty="0"/>
          </a:p>
        </p:txBody>
      </p:sp>
      <p:sp>
        <p:nvSpPr>
          <p:cNvPr id="45" name="Shape 43"/>
          <p:cNvSpPr/>
          <p:nvPr/>
        </p:nvSpPr>
        <p:spPr>
          <a:xfrm>
            <a:off x="11183112" y="5504688"/>
            <a:ext cx="365760" cy="365760"/>
          </a:xfrm>
          <a:prstGeom prst="ellipse">
            <a:avLst/>
          </a:prstGeom>
          <a:solidFill>
            <a:srgbClr val="3E9E6E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11183112" y="550468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400" dirty="0"/>
          </a:p>
        </p:txBody>
      </p:sp>
      <p:sp>
        <p:nvSpPr>
          <p:cNvPr id="47" name="Text 45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6 节 · SEO/GEO + 整合</a:t>
            </a:r>
            <a:endParaRPr lang="en-US" sz="900" dirty="0"/>
          </a:p>
        </p:txBody>
      </p:sp>
      <p:sp>
        <p:nvSpPr>
          <p:cNvPr id="48" name="Text 46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用毕业作品当作品集，接第一单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变现路径：学完怎么赚钱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3904488" cy="1417320"/>
          </a:xfrm>
          <a:prstGeom prst="roundRect">
            <a:avLst>
              <a:gd name="adj" fmla="val 6452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417320"/>
            <a:ext cx="3904488" cy="54864"/>
          </a:xfrm>
          <a:prstGeom prst="roundRect">
            <a:avLst>
              <a:gd name="adj" fmla="val 33333"/>
            </a:avLst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545336"/>
            <a:ext cx="33558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接外包（按件计费）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22960" y="1984248"/>
            <a:ext cx="340156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海报：300–800 元/张</a:t>
            </a:r>
            <a:endParaRPr lang="en-US" sz="12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视频/动态：500–1500 元/条</a:t>
            </a:r>
            <a:endParaRPr lang="en-US" sz="12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接单平台：猪八戒 · 码工网 · 小红书发帖接活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654296" y="1417320"/>
            <a:ext cx="3904488" cy="1417320"/>
          </a:xfrm>
          <a:prstGeom prst="roundRect">
            <a:avLst>
              <a:gd name="adj" fmla="val 6452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654296" y="1417320"/>
            <a:ext cx="3904488" cy="54864"/>
          </a:xfrm>
          <a:prstGeom prst="roundRect">
            <a:avLst>
              <a:gd name="adj" fmla="val 33333"/>
            </a:avLst>
          </a:prstGeom>
          <a:solidFill>
            <a:srgbClr val="2E8A8A"/>
          </a:solidFill>
          <a:ln/>
        </p:spPr>
      </p:sp>
      <p:sp>
        <p:nvSpPr>
          <p:cNvPr id="11" name="Text 9"/>
          <p:cNvSpPr/>
          <p:nvPr/>
        </p:nvSpPr>
        <p:spPr>
          <a:xfrm>
            <a:off x="4928616" y="1545336"/>
            <a:ext cx="33558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内容代运营（包月）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928616" y="1984248"/>
            <a:ext cx="340156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帮品牌管小红书/公众号</a:t>
            </a:r>
            <a:endParaRPr lang="en-US" sz="12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月费：2000–8000 元/账号</a:t>
            </a:r>
            <a:endParaRPr lang="en-US" sz="12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用自动化批量出稿，单人可同时服务 3–5 客户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8759952" y="1417320"/>
            <a:ext cx="3904488" cy="1417320"/>
          </a:xfrm>
          <a:prstGeom prst="roundRect">
            <a:avLst>
              <a:gd name="adj" fmla="val 6452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8759952" y="1417320"/>
            <a:ext cx="3904488" cy="54864"/>
          </a:xfrm>
          <a:prstGeom prst="roundRect">
            <a:avLst>
              <a:gd name="adj" fmla="val 33333"/>
            </a:avLst>
          </a:prstGeom>
          <a:solidFill>
            <a:srgbClr val="F2B441"/>
          </a:solidFill>
          <a:ln/>
        </p:spPr>
      </p:sp>
      <p:sp>
        <p:nvSpPr>
          <p:cNvPr id="15" name="Text 13"/>
          <p:cNvSpPr/>
          <p:nvPr/>
        </p:nvSpPr>
        <p:spPr>
          <a:xfrm>
            <a:off x="9034272" y="1545336"/>
            <a:ext cx="33558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自己做内容 IP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9034272" y="1984248"/>
            <a:ext cx="340156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自媒体账号 + 内容变现</a:t>
            </a:r>
            <a:endParaRPr lang="en-US" sz="12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广告/带货/知识付费</a:t>
            </a:r>
            <a:endParaRPr lang="en-US" sz="12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 AI 每天出内容，建立个人品牌护城河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2089404" y="3090672"/>
            <a:ext cx="3904488" cy="1417320"/>
          </a:xfrm>
          <a:prstGeom prst="roundRect">
            <a:avLst>
              <a:gd name="adj" fmla="val 6452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2089404" y="3090672"/>
            <a:ext cx="3904488" cy="54864"/>
          </a:xfrm>
          <a:prstGeom prst="roundRect">
            <a:avLst>
              <a:gd name="adj" fmla="val 33333"/>
            </a:avLst>
          </a:prstGeom>
          <a:solidFill>
            <a:srgbClr val="3E9E6E"/>
          </a:solidFill>
          <a:ln/>
        </p:spPr>
      </p:sp>
      <p:sp>
        <p:nvSpPr>
          <p:cNvPr id="19" name="Text 17"/>
          <p:cNvSpPr/>
          <p:nvPr/>
        </p:nvSpPr>
        <p:spPr>
          <a:xfrm>
            <a:off x="2363724" y="3218688"/>
            <a:ext cx="33558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卖 Skill + 模板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2363724" y="3657600"/>
            <a:ext cx="340156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把自己的 CLAUDE.md 模板打包</a:t>
            </a:r>
            <a:endParaRPr lang="en-US" sz="12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在小红书/闲鱼/GitHub 出售</a:t>
            </a:r>
            <a:endParaRPr lang="en-US" sz="12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一次制作，反复卖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6195060" y="3090672"/>
            <a:ext cx="3904488" cy="1417320"/>
          </a:xfrm>
          <a:prstGeom prst="roundRect">
            <a:avLst>
              <a:gd name="adj" fmla="val 6452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195060" y="3090672"/>
            <a:ext cx="3904488" cy="54864"/>
          </a:xfrm>
          <a:prstGeom prst="roundRect">
            <a:avLst>
              <a:gd name="adj" fmla="val 33333"/>
            </a:avLst>
          </a:prstGeom>
          <a:solidFill>
            <a:srgbClr val="236B6B"/>
          </a:solidFill>
          <a:ln/>
        </p:spPr>
      </p:sp>
      <p:sp>
        <p:nvSpPr>
          <p:cNvPr id="23" name="Text 21"/>
          <p:cNvSpPr/>
          <p:nvPr/>
        </p:nvSpPr>
        <p:spPr>
          <a:xfrm>
            <a:off x="6469380" y="3218688"/>
            <a:ext cx="33558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开课 / 做培训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6469380" y="3657600"/>
            <a:ext cx="340156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教会同行或客户用 AI</a:t>
            </a:r>
            <a:endParaRPr lang="en-US" sz="12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线上录播 / 企业内训</a:t>
            </a:r>
            <a:endParaRPr lang="en-US" sz="12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用这 6 节课内容为基础，做自己的版本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548640" y="4983480"/>
            <a:ext cx="11091672" cy="658368"/>
          </a:xfrm>
          <a:prstGeom prst="roundRect">
            <a:avLst>
              <a:gd name="adj" fmla="val 13889"/>
            </a:avLst>
          </a:prstGeom>
          <a:solidFill>
            <a:srgbClr val="FBE7DE"/>
          </a:solidFill>
          <a:ln/>
        </p:spPr>
      </p:sp>
      <p:sp>
        <p:nvSpPr>
          <p:cNvPr id="26" name="Text 24"/>
          <p:cNvSpPr/>
          <p:nvPr/>
        </p:nvSpPr>
        <p:spPr>
          <a:xfrm>
            <a:off x="914400" y="4983480"/>
            <a:ext cx="103601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起步建议    </a:t>
            </a:r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先用毕业作品（海报 + 视频 + GEO 文章）建 3 件作品集，在小红书发帖「我帮品牌做 AI 内容」，接第一单。</a:t>
            </a:r>
            <a:endParaRPr lang="en-US" sz="1350" dirty="0"/>
          </a:p>
        </p:txBody>
      </p:sp>
      <p:sp>
        <p:nvSpPr>
          <p:cNvPr id="27" name="Text 25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6 节 · SEO/GEO + 整合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三种学法 · 六个进阶方向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课程节奏 + 继续精进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63040"/>
            <a:ext cx="5120640" cy="1170432"/>
          </a:xfrm>
          <a:prstGeom prst="roundRect">
            <a:avLst>
              <a:gd name="adj" fmla="val 781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463040"/>
            <a:ext cx="128016" cy="1170432"/>
          </a:xfrm>
          <a:prstGeom prst="roundRect">
            <a:avLst>
              <a:gd name="adj" fmla="val 14286"/>
            </a:avLst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896112" y="1572768"/>
            <a:ext cx="2011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集中营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96112" y="2039112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 天（周末）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3154680" y="1719072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强化练习，直接出作品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48640" y="2816352"/>
            <a:ext cx="5120640" cy="1170432"/>
          </a:xfrm>
          <a:prstGeom prst="roundRect">
            <a:avLst>
              <a:gd name="adj" fmla="val 781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48640" y="2816352"/>
            <a:ext cx="128016" cy="1170432"/>
          </a:xfrm>
          <a:prstGeom prst="roundRect">
            <a:avLst>
              <a:gd name="adj" fmla="val 14286"/>
            </a:avLst>
          </a:prstGeom>
          <a:solidFill>
            <a:srgbClr val="2E8A8A"/>
          </a:solidFill>
          <a:ln/>
        </p:spPr>
      </p:sp>
      <p:sp>
        <p:nvSpPr>
          <p:cNvPr id="12" name="Text 10"/>
          <p:cNvSpPr/>
          <p:nvPr/>
        </p:nvSpPr>
        <p:spPr>
          <a:xfrm>
            <a:off x="896112" y="2926080"/>
            <a:ext cx="2011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周末班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896112" y="3392424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E8A8A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 个周末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3154680" y="3072384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每周两天，平时消化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548640" y="4169664"/>
            <a:ext cx="5120640" cy="1170432"/>
          </a:xfrm>
          <a:prstGeom prst="roundRect">
            <a:avLst>
              <a:gd name="adj" fmla="val 781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48640" y="4169664"/>
            <a:ext cx="128016" cy="1170432"/>
          </a:xfrm>
          <a:prstGeom prst="roundRect">
            <a:avLst>
              <a:gd name="adj" fmla="val 14286"/>
            </a:avLst>
          </a:prstGeom>
          <a:solidFill>
            <a:srgbClr val="F2B441"/>
          </a:solidFill>
          <a:ln/>
        </p:spPr>
      </p:sp>
      <p:sp>
        <p:nvSpPr>
          <p:cNvPr id="17" name="Text 15"/>
          <p:cNvSpPr/>
          <p:nvPr/>
        </p:nvSpPr>
        <p:spPr>
          <a:xfrm>
            <a:off x="896112" y="4279392"/>
            <a:ext cx="20116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自学版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896112" y="47457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每天 2.5 小时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3154680" y="4425696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6 天完成全部 6 节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5943600" y="1463040"/>
            <a:ext cx="5696712" cy="4023360"/>
          </a:xfrm>
          <a:prstGeom prst="roundRect">
            <a:avLst>
              <a:gd name="adj" fmla="val 2727"/>
            </a:avLst>
          </a:prstGeom>
          <a:solidFill>
            <a:srgbClr val="1B1F3B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6263640" y="1664208"/>
            <a:ext cx="5212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六个进阶方向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6263640" y="2185416"/>
            <a:ext cx="347472" cy="34747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23" name="Text 21"/>
          <p:cNvSpPr/>
          <p:nvPr/>
        </p:nvSpPr>
        <p:spPr>
          <a:xfrm>
            <a:off x="6263640" y="218541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784848" y="2148840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Agent 工作流自动化（n8n · Zapier）</a:t>
            </a:r>
            <a:endParaRPr lang="en-US" sz="1450" dirty="0"/>
          </a:p>
        </p:txBody>
      </p:sp>
      <p:sp>
        <p:nvSpPr>
          <p:cNvPr id="25" name="Shape 23"/>
          <p:cNvSpPr/>
          <p:nvPr/>
        </p:nvSpPr>
        <p:spPr>
          <a:xfrm>
            <a:off x="6263640" y="2734056"/>
            <a:ext cx="347472" cy="34747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26" name="Text 24"/>
          <p:cNvSpPr/>
          <p:nvPr/>
        </p:nvSpPr>
        <p:spPr>
          <a:xfrm>
            <a:off x="6263640" y="273405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784848" y="2697480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AI 视频进阶：Sora · Kling · Runway</a:t>
            </a:r>
            <a:endParaRPr lang="en-US" sz="1450" dirty="0"/>
          </a:p>
        </p:txBody>
      </p:sp>
      <p:sp>
        <p:nvSpPr>
          <p:cNvPr id="28" name="Shape 26"/>
          <p:cNvSpPr/>
          <p:nvPr/>
        </p:nvSpPr>
        <p:spPr>
          <a:xfrm>
            <a:off x="6263640" y="3282696"/>
            <a:ext cx="347472" cy="34747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29" name="Text 27"/>
          <p:cNvSpPr/>
          <p:nvPr/>
        </p:nvSpPr>
        <p:spPr>
          <a:xfrm>
            <a:off x="6263640" y="328269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6784848" y="3246120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RAG 知识库：让 AI 读你的全部资料</a:t>
            </a:r>
            <a:endParaRPr lang="en-US" sz="1450" dirty="0"/>
          </a:p>
        </p:txBody>
      </p:sp>
      <p:sp>
        <p:nvSpPr>
          <p:cNvPr id="31" name="Shape 29"/>
          <p:cNvSpPr/>
          <p:nvPr/>
        </p:nvSpPr>
        <p:spPr>
          <a:xfrm>
            <a:off x="6263640" y="3831336"/>
            <a:ext cx="347472" cy="34747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32" name="Text 30"/>
          <p:cNvSpPr/>
          <p:nvPr/>
        </p:nvSpPr>
        <p:spPr>
          <a:xfrm>
            <a:off x="6263640" y="383133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784848" y="3794760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数据分析：自动出报表 + 可视化</a:t>
            </a:r>
            <a:endParaRPr lang="en-US" sz="1450" dirty="0"/>
          </a:p>
        </p:txBody>
      </p:sp>
      <p:sp>
        <p:nvSpPr>
          <p:cNvPr id="34" name="Shape 32"/>
          <p:cNvSpPr/>
          <p:nvPr/>
        </p:nvSpPr>
        <p:spPr>
          <a:xfrm>
            <a:off x="6263640" y="4379976"/>
            <a:ext cx="347472" cy="34747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35" name="Text 33"/>
          <p:cNvSpPr/>
          <p:nvPr/>
        </p:nvSpPr>
        <p:spPr>
          <a:xfrm>
            <a:off x="6263640" y="437997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5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6784848" y="4343400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电商 AI：商品文案 + 主图批量生产</a:t>
            </a:r>
            <a:endParaRPr lang="en-US" sz="1450" dirty="0"/>
          </a:p>
        </p:txBody>
      </p:sp>
      <p:sp>
        <p:nvSpPr>
          <p:cNvPr id="37" name="Shape 35"/>
          <p:cNvSpPr/>
          <p:nvPr/>
        </p:nvSpPr>
        <p:spPr>
          <a:xfrm>
            <a:off x="6263640" y="4928616"/>
            <a:ext cx="347472" cy="34747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38" name="Text 36"/>
          <p:cNvSpPr/>
          <p:nvPr/>
        </p:nvSpPr>
        <p:spPr>
          <a:xfrm>
            <a:off x="6263640" y="492861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6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6784848" y="4892040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个人 GPT / Claude Project 深度定制</a:t>
            </a:r>
            <a:endParaRPr lang="en-US" sz="1450" dirty="0"/>
          </a:p>
        </p:txBody>
      </p:sp>
      <p:sp>
        <p:nvSpPr>
          <p:cNvPr id="40" name="Text 38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6 节 · SEO/GEO + 整合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四样产出 + 验收标准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毕业作业 · 提交 mini campaign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91672" cy="868680"/>
          </a:xfrm>
          <a:prstGeom prst="roundRect">
            <a:avLst>
              <a:gd name="adj" fmla="val 10526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22960" y="1632204"/>
            <a:ext cx="438912" cy="438912"/>
          </a:xfrm>
          <a:prstGeom prst="roundRect">
            <a:avLst>
              <a:gd name="adj" fmla="val 20833"/>
            </a:avLst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632204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1517904" y="1499616"/>
            <a:ext cx="3291840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选题 Brief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956048" y="1499616"/>
            <a:ext cx="6519672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100 字以内。品牌 + 主题 + 目标受众 + 平台 + 核心卖点。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2432304"/>
            <a:ext cx="11091672" cy="868680"/>
          </a:xfrm>
          <a:prstGeom prst="roundRect">
            <a:avLst>
              <a:gd name="adj" fmla="val 10526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822960" y="2647188"/>
            <a:ext cx="438912" cy="438912"/>
          </a:xfrm>
          <a:prstGeom prst="roundRect">
            <a:avLst>
              <a:gd name="adj" fmla="val 20833"/>
            </a:avLst>
          </a:prstGeom>
          <a:solidFill>
            <a:srgbClr val="2E8A8A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264718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1517904" y="2514600"/>
            <a:ext cx="3291840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海报 1 张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956048" y="2514600"/>
            <a:ext cx="6519672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小红书 1080×1440，MMC 品牌（深蓝+金），主题与 Brief 对应。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48640" y="3447288"/>
            <a:ext cx="11091672" cy="868680"/>
          </a:xfrm>
          <a:prstGeom prst="roundRect">
            <a:avLst>
              <a:gd name="adj" fmla="val 10526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822960" y="3662172"/>
            <a:ext cx="438912" cy="438912"/>
          </a:xfrm>
          <a:prstGeom prst="roundRect">
            <a:avLst>
              <a:gd name="adj" fmla="val 20833"/>
            </a:avLst>
          </a:prstGeom>
          <a:solidFill>
            <a:srgbClr val="F2B441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366217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1517904" y="3529584"/>
            <a:ext cx="3291840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视频 / 动态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956048" y="3529584"/>
            <a:ext cx="6519672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15–30 秒短视频或动态图，与海报同主题。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548640" y="4462272"/>
            <a:ext cx="11091672" cy="868680"/>
          </a:xfrm>
          <a:prstGeom prst="roundRect">
            <a:avLst>
              <a:gd name="adj" fmla="val 10526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822960" y="4677156"/>
            <a:ext cx="438912" cy="438912"/>
          </a:xfrm>
          <a:prstGeom prst="roundRect">
            <a:avLst>
              <a:gd name="adj" fmla="val 20833"/>
            </a:avLst>
          </a:prstGeom>
          <a:solidFill>
            <a:srgbClr val="3E9E6E"/>
          </a:solidFill>
          <a:ln/>
        </p:spPr>
      </p:sp>
      <p:sp>
        <p:nvSpPr>
          <p:cNvPr id="22" name="Text 20"/>
          <p:cNvSpPr/>
          <p:nvPr/>
        </p:nvSpPr>
        <p:spPr>
          <a:xfrm>
            <a:off x="822960" y="4677156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900" dirty="0"/>
          </a:p>
        </p:txBody>
      </p:sp>
      <p:sp>
        <p:nvSpPr>
          <p:cNvPr id="23" name="Text 21"/>
          <p:cNvSpPr/>
          <p:nvPr/>
        </p:nvSpPr>
        <p:spPr>
          <a:xfrm>
            <a:off x="1517904" y="4544568"/>
            <a:ext cx="3291840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GEO 自评表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4956048" y="4544568"/>
            <a:ext cx="6519672" cy="7040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GEO 六项检查表截图，至少 5 项打勾，写明哪项还差什么。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548640" y="5468112"/>
            <a:ext cx="11091672" cy="768096"/>
          </a:xfrm>
          <a:prstGeom prst="roundRect">
            <a:avLst>
              <a:gd name="adj" fmla="val 11905"/>
            </a:avLst>
          </a:prstGeom>
          <a:solidFill>
            <a:srgbClr val="DCEAE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914400" y="5468112"/>
            <a:ext cx="10360152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验收标准    </a:t>
            </a:r>
            <a:pPr indent="0" marL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四样都提交 · 海报符合尺寸和品牌色 · GEO 自评表 ≥ 5 项打勾 · 能当场说清选题为什么选这个主题。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6 节 · SEO/GEO + 整合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486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六节全课小结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389888"/>
            <a:ext cx="402336" cy="402336"/>
          </a:xfrm>
          <a:prstGeom prst="ellipse">
            <a:avLst/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640080" y="138988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1243584" y="1335024"/>
            <a:ext cx="106527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1 节  工作流心法 + CLAUDE.md 记忆系统 —— 让 AI 记住你的品牌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40080" y="2002536"/>
            <a:ext cx="402336" cy="402336"/>
          </a:xfrm>
          <a:prstGeom prst="ellipse">
            <a:avLst/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640080" y="2002536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243584" y="1947672"/>
            <a:ext cx="106527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2 节  Research 工作流 —— 多源带出处，选题 brief 30 分钟出炉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640080" y="2615184"/>
            <a:ext cx="402336" cy="402336"/>
          </a:xfrm>
          <a:prstGeom prst="ellipse">
            <a:avLst/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40080" y="2615184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243584" y="2560320"/>
            <a:ext cx="106527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3 节  海报 / 图片 —— 小红书封面、banner，一句话指定出图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640080" y="3227832"/>
            <a:ext cx="402336" cy="402336"/>
          </a:xfrm>
          <a:prstGeom prst="ellipse">
            <a:avLst/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40080" y="3227832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243584" y="3172968"/>
            <a:ext cx="106527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4 节  视频生成 —— 图文/动态/短视频，不剪辑也能出片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640080" y="3840480"/>
            <a:ext cx="402336" cy="402336"/>
          </a:xfrm>
          <a:prstGeom prst="ellipse">
            <a:avLst/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40080" y="384048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243584" y="3785616"/>
            <a:ext cx="106527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5 节  自动化 + 工具 —— 定时抓热点，批量生产，skill 沉淀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640080" y="4453128"/>
            <a:ext cx="402336" cy="402336"/>
          </a:xfrm>
          <a:prstGeom prst="ellipse">
            <a:avLst/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40080" y="445312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243584" y="4398264"/>
            <a:ext cx="106527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6 节  SEO/GEO + 整合 —— 被搜到也被 AI 引用，mini campaign 跑通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548640" y="5230368"/>
            <a:ext cx="11091672" cy="566928"/>
          </a:xfrm>
          <a:prstGeom prst="roundRect">
            <a:avLst>
              <a:gd name="adj" fmla="val 16129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914400" y="5230368"/>
            <a:ext cx="1036015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四步心法贯穿始终：  </a:t>
            </a:r>
            <a:pPr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确认主题</a:t>
            </a:r>
            <a:pPr indent="0" marL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 →  </a:t>
            </a:r>
            <a:pPr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Research</a:t>
            </a:r>
            <a:pPr indent="0" marL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 →  </a:t>
            </a:r>
            <a:pPr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</a:t>
            </a:r>
            <a:pPr indent="0" marL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 →  </a:t>
            </a:r>
            <a:pPr indent="0" marL="0">
              <a:lnSpc>
                <a:spcPct val="110000"/>
              </a:lnSpc>
              <a:buNone/>
            </a:pPr>
            <a:r>
              <a:rPr lang="en-US" sz="1400" b="1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微调</a:t>
            </a:r>
            <a:pPr indent="0" marL="0">
              <a:lnSpc>
                <a:spcPct val="110000"/>
              </a:lnSpc>
              <a:buNone/>
            </a:pPr>
            <a:r>
              <a:rPr lang="en-US" sz="1400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   —— 每节都是这一套，熟了就快了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40080" y="5888736"/>
            <a:ext cx="10058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i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把今天学的，明天就用起来。</a:t>
            </a:r>
            <a:endParaRPr lang="en-US" sz="1550" dirty="0"/>
          </a:p>
        </p:txBody>
      </p:sp>
      <p:sp>
        <p:nvSpPr>
          <p:cNvPr id="24" name="Text 22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6 节 · SEO/GEO + 整合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OBJECTIVES + 时间表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本节目标 &amp; 今天怎么过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548640" y="155448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学完你能做到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48640" y="2011680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201168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207008" y="1938528"/>
            <a:ext cx="4251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分清 SEO / GEO / AEO，知道 2026 三个都要做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548640" y="2926080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92608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207008" y="2852928"/>
            <a:ext cx="4251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 GEO 打法让你的内容被 ChatGPT、Claude、Perplexity 引用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548640" y="3840480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384048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207008" y="3767328"/>
            <a:ext cx="4251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搭定时自动化：每天抓热点 → 出选题 → 存文件</a:t>
            </a:r>
            <a:endParaRPr lang="en-US" sz="1450" dirty="0"/>
          </a:p>
        </p:txBody>
      </p:sp>
      <p:sp>
        <p:nvSpPr>
          <p:cNvPr id="15" name="Shape 13"/>
          <p:cNvSpPr/>
          <p:nvPr/>
        </p:nvSpPr>
        <p:spPr>
          <a:xfrm>
            <a:off x="548640" y="4754880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475488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207008" y="4681728"/>
            <a:ext cx="4251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跑通毕业 mini campaign，把 6 节技能全串起来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5989320" y="1554480"/>
            <a:ext cx="5650992" cy="4297680"/>
          </a:xfrm>
          <a:prstGeom prst="roundRect">
            <a:avLst>
              <a:gd name="adj" fmla="val 2128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355080" y="1783080"/>
            <a:ext cx="49194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150 分钟时间表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355080" y="233172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0–20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7680960" y="2331720"/>
            <a:ext cx="3685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开场 + SEO/GEO/AEO 概念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355080" y="289864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20–60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680960" y="2898648"/>
            <a:ext cx="3685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GEO 打法 + 实操例 + 检查表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6355080" y="3465576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60–90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680960" y="3465576"/>
            <a:ext cx="3685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自动化：定时任务搭法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355080" y="4032504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90–120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7680960" y="4032504"/>
            <a:ext cx="3685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毕业项目说明 + 变现路径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355080" y="4599432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120–140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7680960" y="4599432"/>
            <a:ext cx="3685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毕业作业 + 分组演示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6355080" y="516636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140–150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7680960" y="5166360"/>
            <a:ext cx="368503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全课总结 + 结业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6 节 · SEO/GEO + 整合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1 · 0–20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SEO vs GEO vs AEO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搞清三个概念，2026 三个都要做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2026 年：三个都要做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SEO / GEO / AEO 三者对比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234440" cy="749808"/>
          </a:xfrm>
          <a:prstGeom prst="roundRect">
            <a:avLst>
              <a:gd name="adj" fmla="val 9756"/>
            </a:avLst>
          </a:prstGeom>
          <a:solidFill>
            <a:srgbClr val="EAECF1"/>
          </a:solidFill>
          <a:ln/>
        </p:spPr>
      </p:sp>
      <p:sp>
        <p:nvSpPr>
          <p:cNvPr id="6" name="Shape 4"/>
          <p:cNvSpPr/>
          <p:nvPr/>
        </p:nvSpPr>
        <p:spPr>
          <a:xfrm>
            <a:off x="1837944" y="1417320"/>
            <a:ext cx="3230880" cy="749808"/>
          </a:xfrm>
          <a:prstGeom prst="roundRect">
            <a:avLst>
              <a:gd name="adj" fmla="val 9756"/>
            </a:avLst>
          </a:prstGeom>
          <a:solidFill>
            <a:srgbClr val="2E8A8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929384" y="1453896"/>
            <a:ext cx="30480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SEO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929384" y="1856232"/>
            <a:ext cx="304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搜索引擎优化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123688" y="1417320"/>
            <a:ext cx="3230880" cy="749808"/>
          </a:xfrm>
          <a:prstGeom prst="roundRect">
            <a:avLst>
              <a:gd name="adj" fmla="val 9756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5215128" y="1453896"/>
            <a:ext cx="30480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GEO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5215128" y="1856232"/>
            <a:ext cx="304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生成式引擎优化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8409432" y="1417320"/>
            <a:ext cx="3230880" cy="749808"/>
          </a:xfrm>
          <a:prstGeom prst="roundRect">
            <a:avLst>
              <a:gd name="adj" fmla="val 9756"/>
            </a:avLst>
          </a:prstGeom>
          <a:solidFill>
            <a:srgbClr val="F2B441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8500872" y="1453896"/>
            <a:ext cx="30480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AEO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8500872" y="1856232"/>
            <a:ext cx="304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答案引擎优化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48640" y="2295144"/>
            <a:ext cx="11091672" cy="914400"/>
          </a:xfrm>
          <a:prstGeom prst="roundRect">
            <a:avLst>
              <a:gd name="adj" fmla="val 7000"/>
            </a:avLst>
          </a:prstGeom>
          <a:solidFill>
            <a:srgbClr val="F4F5F7"/>
          </a:solidFill>
          <a:ln/>
        </p:spPr>
      </p:sp>
      <p:sp>
        <p:nvSpPr>
          <p:cNvPr id="16" name="Shape 14"/>
          <p:cNvSpPr/>
          <p:nvPr/>
        </p:nvSpPr>
        <p:spPr>
          <a:xfrm>
            <a:off x="685800" y="2551176"/>
            <a:ext cx="960120" cy="402336"/>
          </a:xfrm>
          <a:prstGeom prst="roundRect">
            <a:avLst>
              <a:gd name="adj" fmla="val 18182"/>
            </a:avLst>
          </a:prstGeom>
          <a:solidFill>
            <a:srgbClr val="FBE7DE"/>
          </a:solidFill>
          <a:ln/>
        </p:spPr>
      </p:sp>
      <p:sp>
        <p:nvSpPr>
          <p:cNvPr id="17" name="Text 15"/>
          <p:cNvSpPr/>
          <p:nvPr/>
        </p:nvSpPr>
        <p:spPr>
          <a:xfrm>
            <a:off x="685800" y="2551176"/>
            <a:ext cx="9601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目标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947672" y="2350008"/>
            <a:ext cx="301142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Google/百度</a:t>
            </a:r>
            <a:endParaRPr lang="en-US" sz="120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拿排名和点击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233416" y="2350008"/>
            <a:ext cx="301142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被 ChatGPT·Claude</a:t>
            </a:r>
            <a:endParaRPr lang="en-US" sz="120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Gemini·Perplexity 引用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519160" y="2350008"/>
            <a:ext cx="301142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出现在搜索</a:t>
            </a:r>
            <a:endParaRPr lang="en-US" sz="120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答案框（精选摘要）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548640" y="3264408"/>
            <a:ext cx="11091672" cy="914400"/>
          </a:xfrm>
          <a:prstGeom prst="roundRect">
            <a:avLst>
              <a:gd name="adj" fmla="val 7000"/>
            </a:avLst>
          </a:prstGeom>
          <a:solidFill>
            <a:srgbClr val="EAECF1"/>
          </a:solidFill>
          <a:ln/>
        </p:spPr>
      </p:sp>
      <p:sp>
        <p:nvSpPr>
          <p:cNvPr id="22" name="Shape 20"/>
          <p:cNvSpPr/>
          <p:nvPr/>
        </p:nvSpPr>
        <p:spPr>
          <a:xfrm>
            <a:off x="685800" y="3520440"/>
            <a:ext cx="960120" cy="402336"/>
          </a:xfrm>
          <a:prstGeom prst="roundRect">
            <a:avLst>
              <a:gd name="adj" fmla="val 18182"/>
            </a:avLst>
          </a:prstGeom>
          <a:solidFill>
            <a:srgbClr val="FBE7DE"/>
          </a:solidFill>
          <a:ln/>
        </p:spPr>
      </p:sp>
      <p:sp>
        <p:nvSpPr>
          <p:cNvPr id="23" name="Text 21"/>
          <p:cNvSpPr/>
          <p:nvPr/>
        </p:nvSpPr>
        <p:spPr>
          <a:xfrm>
            <a:off x="685800" y="3520440"/>
            <a:ext cx="9601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核心动作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947672" y="3319272"/>
            <a:ext cx="301142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关键词密度</a:t>
            </a:r>
            <a:endParaRPr lang="en-US" sz="120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反链、技术优化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233416" y="3319272"/>
            <a:ext cx="301142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结构化写法</a:t>
            </a:r>
            <a:endParaRPr lang="en-US" sz="120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FAQ、数据密度、JSON-LD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8519160" y="3319272"/>
            <a:ext cx="301142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问答式内容</a:t>
            </a:r>
            <a:endParaRPr lang="en-US" sz="120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简短直接的答句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48640" y="4233672"/>
            <a:ext cx="11091672" cy="914400"/>
          </a:xfrm>
          <a:prstGeom prst="roundRect">
            <a:avLst>
              <a:gd name="adj" fmla="val 7000"/>
            </a:avLst>
          </a:prstGeom>
          <a:solidFill>
            <a:srgbClr val="F4F5F7"/>
          </a:solidFill>
          <a:ln/>
        </p:spPr>
      </p:sp>
      <p:sp>
        <p:nvSpPr>
          <p:cNvPr id="28" name="Shape 26"/>
          <p:cNvSpPr/>
          <p:nvPr/>
        </p:nvSpPr>
        <p:spPr>
          <a:xfrm>
            <a:off x="685800" y="4489704"/>
            <a:ext cx="960120" cy="402336"/>
          </a:xfrm>
          <a:prstGeom prst="roundRect">
            <a:avLst>
              <a:gd name="adj" fmla="val 18182"/>
            </a:avLst>
          </a:prstGeom>
          <a:solidFill>
            <a:srgbClr val="FBE7DE"/>
          </a:solidFill>
          <a:ln/>
        </p:spPr>
      </p:sp>
      <p:sp>
        <p:nvSpPr>
          <p:cNvPr id="29" name="Text 27"/>
          <p:cNvSpPr/>
          <p:nvPr/>
        </p:nvSpPr>
        <p:spPr>
          <a:xfrm>
            <a:off x="685800" y="4489704"/>
            <a:ext cx="9601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流量入口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1947672" y="4288536"/>
            <a:ext cx="301142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搜索结果页</a:t>
            </a:r>
            <a:endParaRPr lang="en-US" sz="120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用户点击进来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233416" y="4288536"/>
            <a:ext cx="301142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AI 回答中带</a:t>
            </a:r>
            <a:endParaRPr lang="en-US" sz="120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品牌名 / 链接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8519160" y="4288536"/>
            <a:ext cx="301142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直接回答展示</a:t>
            </a:r>
            <a:endParaRPr lang="en-US" sz="120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减少点击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548640" y="5202936"/>
            <a:ext cx="11091672" cy="914400"/>
          </a:xfrm>
          <a:prstGeom prst="roundRect">
            <a:avLst>
              <a:gd name="adj" fmla="val 7000"/>
            </a:avLst>
          </a:prstGeom>
          <a:solidFill>
            <a:srgbClr val="EAECF1"/>
          </a:solidFill>
          <a:ln/>
        </p:spPr>
      </p:sp>
      <p:sp>
        <p:nvSpPr>
          <p:cNvPr id="34" name="Shape 32"/>
          <p:cNvSpPr/>
          <p:nvPr/>
        </p:nvSpPr>
        <p:spPr>
          <a:xfrm>
            <a:off x="685800" y="5458968"/>
            <a:ext cx="960120" cy="402336"/>
          </a:xfrm>
          <a:prstGeom prst="roundRect">
            <a:avLst>
              <a:gd name="adj" fmla="val 18182"/>
            </a:avLst>
          </a:prstGeom>
          <a:solidFill>
            <a:srgbClr val="FBE7DE"/>
          </a:solidFill>
          <a:ln/>
        </p:spPr>
      </p:sp>
      <p:sp>
        <p:nvSpPr>
          <p:cNvPr id="35" name="Text 33"/>
          <p:cNvSpPr/>
          <p:nvPr/>
        </p:nvSpPr>
        <p:spPr>
          <a:xfrm>
            <a:off x="685800" y="5458968"/>
            <a:ext cx="9601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2026紧迫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1947672" y="5257800"/>
            <a:ext cx="301142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★★★ 仍是基础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5233416" y="5257800"/>
            <a:ext cx="301142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★★★★ 快速上升</a:t>
            </a:r>
            <a:endParaRPr lang="en-US" sz="120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现在布局最划算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8519160" y="5257800"/>
            <a:ext cx="3011424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★★★ 与 SEO</a:t>
            </a:r>
            <a:endParaRPr lang="en-US" sz="120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重叠度高，顺带覆盖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6 节 · SEO/GEO + 整合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用户的搜索习惯正在转移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为什么 GEO 现在最值得投入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3840480" cy="4297680"/>
          </a:xfrm>
          <a:prstGeom prst="roundRect">
            <a:avLst>
              <a:gd name="adj" fmla="val 2857"/>
            </a:avLst>
          </a:prstGeom>
          <a:solidFill>
            <a:srgbClr val="1B1F3B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31520" y="1691640"/>
            <a:ext cx="34747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58%</a:t>
            </a:r>
            <a:endParaRPr lang="en-US" sz="7200" dirty="0"/>
          </a:p>
        </p:txBody>
      </p:sp>
      <p:sp>
        <p:nvSpPr>
          <p:cNvPr id="7" name="Text 5"/>
          <p:cNvSpPr/>
          <p:nvPr/>
        </p:nvSpPr>
        <p:spPr>
          <a:xfrm>
            <a:off x="822960" y="3063240"/>
            <a:ext cx="3291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AI 概览导致</a:t>
            </a:r>
            <a:endParaRPr lang="en-US" sz="14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top 内容点击率下降约 58%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31520" y="379476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数据来源：Semrush 2024 AI Overview 研究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731520" y="420624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5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被 AI 引用</a:t>
            </a:r>
            <a:endParaRPr lang="en-US" sz="150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15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= 新流量入口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251960" y="1417320"/>
            <a:ext cx="7388352" cy="1280160"/>
          </a:xfrm>
          <a:prstGeom prst="roundRect">
            <a:avLst>
              <a:gd name="adj" fmla="val 714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251960" y="1417320"/>
            <a:ext cx="128016" cy="1280160"/>
          </a:xfrm>
          <a:prstGeom prst="roundRect">
            <a:avLst>
              <a:gd name="adj" fmla="val 14286"/>
            </a:avLst>
          </a:prstGeom>
          <a:solidFill>
            <a:srgbClr val="E0734D"/>
          </a:solidFill>
          <a:ln/>
        </p:spPr>
      </p:sp>
      <p:sp>
        <p:nvSpPr>
          <p:cNvPr id="12" name="Text 10"/>
          <p:cNvSpPr/>
          <p:nvPr/>
        </p:nvSpPr>
        <p:spPr>
          <a:xfrm>
            <a:off x="4617720" y="1554480"/>
            <a:ext cx="6766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越来越多人直接问 AI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617720" y="1984248"/>
            <a:ext cx="6766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Perplexity 日查询量已超 2 亿次；ChatGPT 月活超 2 亿。用户绕过搜索引擎，直接问问题要答案。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251960" y="2843784"/>
            <a:ext cx="7388352" cy="1280160"/>
          </a:xfrm>
          <a:prstGeom prst="roundRect">
            <a:avLst>
              <a:gd name="adj" fmla="val 714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251960" y="2843784"/>
            <a:ext cx="128016" cy="1280160"/>
          </a:xfrm>
          <a:prstGeom prst="roundRect">
            <a:avLst>
              <a:gd name="adj" fmla="val 14286"/>
            </a:avLst>
          </a:prstGeom>
          <a:solidFill>
            <a:srgbClr val="E0734D"/>
          </a:solidFill>
          <a:ln/>
        </p:spPr>
      </p:sp>
      <p:sp>
        <p:nvSpPr>
          <p:cNvPr id="16" name="Text 14"/>
          <p:cNvSpPr/>
          <p:nvPr/>
        </p:nvSpPr>
        <p:spPr>
          <a:xfrm>
            <a:off x="4617720" y="2980944"/>
            <a:ext cx="6766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被引用 = 品牌曝光的新渠道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617720" y="3410712"/>
            <a:ext cx="6766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AI 回答里出现「MMC 抗衰诊所」→ 直接建立信任，不需要用户先点进你的页面。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251960" y="4270248"/>
            <a:ext cx="7388352" cy="1280160"/>
          </a:xfrm>
          <a:prstGeom prst="roundRect">
            <a:avLst>
              <a:gd name="adj" fmla="val 714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251960" y="4270248"/>
            <a:ext cx="128016" cy="1280160"/>
          </a:xfrm>
          <a:prstGeom prst="roundRect">
            <a:avLst>
              <a:gd name="adj" fmla="val 14286"/>
            </a:avLst>
          </a:prstGeom>
          <a:solidFill>
            <a:srgbClr val="E0734D"/>
          </a:solidFill>
          <a:ln/>
        </p:spPr>
      </p:sp>
      <p:sp>
        <p:nvSpPr>
          <p:cNvPr id="20" name="Text 18"/>
          <p:cNvSpPr/>
          <p:nvPr/>
        </p:nvSpPr>
        <p:spPr>
          <a:xfrm>
            <a:off x="4617720" y="4407408"/>
            <a:ext cx="6766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现在布局，竞争对手少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617720" y="4837176"/>
            <a:ext cx="6766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80% 品牌还没专门做 GEO 优化。现在是红利期，六个月后会变成标配。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6 节 · SEO/GEO + 整合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2 · 20–60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GEO 实战打法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让 AI 引擎愿意引用你的内容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六招 · 每招一句话说清怎么做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GEO 打法：让 AI 愿意引用你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5413248" cy="969264"/>
          </a:xfrm>
          <a:prstGeom prst="roundRect">
            <a:avLst>
              <a:gd name="adj" fmla="val 8491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417320"/>
            <a:ext cx="128016" cy="969264"/>
          </a:xfrm>
          <a:prstGeom prst="roundRect">
            <a:avLst>
              <a:gd name="adj" fmla="val 14286"/>
            </a:avLst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868680" y="1490472"/>
            <a:ext cx="4956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① 直接答案开头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68680" y="1874520"/>
            <a:ext cx="49560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开篇第一句直接回答「这篇讲什么」，不要绕圈子做铺垫，AI 最爱抓直接答案。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6300216" y="1417320"/>
            <a:ext cx="5413248" cy="969264"/>
          </a:xfrm>
          <a:prstGeom prst="roundRect">
            <a:avLst>
              <a:gd name="adj" fmla="val 8491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300216" y="1417320"/>
            <a:ext cx="128016" cy="969264"/>
          </a:xfrm>
          <a:prstGeom prst="roundRect">
            <a:avLst>
              <a:gd name="adj" fmla="val 14286"/>
            </a:avLst>
          </a:prstGeom>
          <a:solidFill>
            <a:srgbClr val="2E8A8A"/>
          </a:solidFill>
          <a:ln/>
        </p:spPr>
      </p:sp>
      <p:sp>
        <p:nvSpPr>
          <p:cNvPr id="11" name="Text 9"/>
          <p:cNvSpPr/>
          <p:nvPr/>
        </p:nvSpPr>
        <p:spPr>
          <a:xfrm>
            <a:off x="6620256" y="1490472"/>
            <a:ext cx="4956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② 数据 + 出处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620256" y="1874520"/>
            <a:ext cx="49560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每个主要观点配一条数字或研究来源（哪怕是「根据 X 研究」），数据密度越高越易被引用。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548640" y="2551176"/>
            <a:ext cx="5413248" cy="969264"/>
          </a:xfrm>
          <a:prstGeom prst="roundRect">
            <a:avLst>
              <a:gd name="adj" fmla="val 8491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48640" y="2551176"/>
            <a:ext cx="128016" cy="969264"/>
          </a:xfrm>
          <a:prstGeom prst="roundRect">
            <a:avLst>
              <a:gd name="adj" fmla="val 14286"/>
            </a:avLst>
          </a:prstGeom>
          <a:solidFill>
            <a:srgbClr val="F2B441"/>
          </a:solidFill>
          <a:ln/>
        </p:spPr>
      </p:sp>
      <p:sp>
        <p:nvSpPr>
          <p:cNvPr id="15" name="Text 13"/>
          <p:cNvSpPr/>
          <p:nvPr/>
        </p:nvSpPr>
        <p:spPr>
          <a:xfrm>
            <a:off x="868680" y="2624328"/>
            <a:ext cx="4956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③ FAQ 用真实问法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868680" y="3008376"/>
            <a:ext cx="49560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「30 岁开始抗衰太早了吗？」—— 用用户真正会问 AI 的句式，不是你的内部分类词。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6300216" y="2551176"/>
            <a:ext cx="5413248" cy="969264"/>
          </a:xfrm>
          <a:prstGeom prst="roundRect">
            <a:avLst>
              <a:gd name="adj" fmla="val 8491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300216" y="2551176"/>
            <a:ext cx="128016" cy="969264"/>
          </a:xfrm>
          <a:prstGeom prst="roundRect">
            <a:avLst>
              <a:gd name="adj" fmla="val 14286"/>
            </a:avLst>
          </a:prstGeom>
          <a:solidFill>
            <a:srgbClr val="C85A38"/>
          </a:solidFill>
          <a:ln/>
        </p:spPr>
      </p:sp>
      <p:sp>
        <p:nvSpPr>
          <p:cNvPr id="19" name="Text 17"/>
          <p:cNvSpPr/>
          <p:nvPr/>
        </p:nvSpPr>
        <p:spPr>
          <a:xfrm>
            <a:off x="6620256" y="2624328"/>
            <a:ext cx="4956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④ 对比表 / 编号列表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620256" y="3008376"/>
            <a:ext cx="49560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结构化内容比大段文字更易被 AI 解析并引用。能做表就做表，能编号就编号。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548640" y="3685032"/>
            <a:ext cx="5413248" cy="969264"/>
          </a:xfrm>
          <a:prstGeom prst="roundRect">
            <a:avLst>
              <a:gd name="adj" fmla="val 8491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548640" y="3685032"/>
            <a:ext cx="128016" cy="969264"/>
          </a:xfrm>
          <a:prstGeom prst="roundRect">
            <a:avLst>
              <a:gd name="adj" fmla="val 14286"/>
            </a:avLst>
          </a:prstGeom>
          <a:solidFill>
            <a:srgbClr val="236B6B"/>
          </a:solidFill>
          <a:ln/>
        </p:spPr>
      </p:sp>
      <p:sp>
        <p:nvSpPr>
          <p:cNvPr id="23" name="Text 21"/>
          <p:cNvSpPr/>
          <p:nvPr/>
        </p:nvSpPr>
        <p:spPr>
          <a:xfrm>
            <a:off x="868680" y="3758184"/>
            <a:ext cx="4956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⑤ JSON-LD schema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868680" y="4142232"/>
            <a:ext cx="49560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让 Claude 帮你生成 Article / FAQ / Product schema 代码，粘贴进页面 &lt;head&gt;，不用懂代码。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6300216" y="3685032"/>
            <a:ext cx="5413248" cy="969264"/>
          </a:xfrm>
          <a:prstGeom prst="roundRect">
            <a:avLst>
              <a:gd name="adj" fmla="val 8491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300216" y="3685032"/>
            <a:ext cx="128016" cy="969264"/>
          </a:xfrm>
          <a:prstGeom prst="roundRect">
            <a:avLst>
              <a:gd name="adj" fmla="val 14286"/>
            </a:avLst>
          </a:prstGeom>
          <a:solidFill>
            <a:srgbClr val="3E9E6E"/>
          </a:solidFill>
          <a:ln/>
        </p:spPr>
      </p:sp>
      <p:sp>
        <p:nvSpPr>
          <p:cNvPr id="27" name="Text 25"/>
          <p:cNvSpPr/>
          <p:nvPr/>
        </p:nvSpPr>
        <p:spPr>
          <a:xfrm>
            <a:off x="6620256" y="3758184"/>
            <a:ext cx="4956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⑥ 多平台品牌露出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6620256" y="4142232"/>
            <a:ext cx="49560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同一个品牌名在小红书/官网/微信出现越多次，AI 训练数据里的「存在感」越强，被引用机会越高。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6 节 · SEO/GEO + 整合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改前 vs 改后 · 用例子看懂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GEO 实操：把一篇软文改成可被引用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5303520" cy="2377440"/>
          </a:xfrm>
          <a:prstGeom prst="roundRect">
            <a:avLst>
              <a:gd name="adj" fmla="val 3846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868680" y="1600200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9514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改前 ✕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14400" y="2011680"/>
            <a:ext cx="461772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300" b="1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玻尿酸的奥秘：让你年轻十岁的神奇成分</a:t>
            </a:r>
            <a:endParaRPr lang="en-US" sz="13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「你是否也想拥有水嫩肌肤？玻尿酸自古便是美肌秘方……近年来更被无数明星追捧……」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68680" y="3611880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9514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✕ 没有直接答案  ✕ 无数据  ✕ 营销腔  ✕ 无 FAQ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336792" y="1417320"/>
            <a:ext cx="5303520" cy="2377440"/>
          </a:xfrm>
          <a:prstGeom prst="roundRect">
            <a:avLst>
              <a:gd name="adj" fmla="val 3846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336792" y="1417320"/>
            <a:ext cx="5303520" cy="54864"/>
          </a:xfrm>
          <a:prstGeom prst="roundRect">
            <a:avLst>
              <a:gd name="adj" fmla="val 33333"/>
            </a:avLst>
          </a:prstGeom>
          <a:solidFill>
            <a:srgbClr val="3E9E6E"/>
          </a:solidFill>
          <a:ln/>
        </p:spPr>
      </p:sp>
      <p:sp>
        <p:nvSpPr>
          <p:cNvPr id="11" name="Text 9"/>
          <p:cNvSpPr/>
          <p:nvPr/>
        </p:nvSpPr>
        <p:spPr>
          <a:xfrm>
            <a:off x="6656832" y="1600200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E9E6E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改后 ✓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702552" y="2011680"/>
            <a:ext cx="461772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8000"/>
              </a:lnSpc>
              <a:buNone/>
            </a:pPr>
            <a:r>
              <a:rPr lang="en-US" sz="1300" b="1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玻尿酸能帮皮肤保湿的科学原理（2024 研究版）</a:t>
            </a:r>
            <a:endParaRPr lang="en-US" sz="130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「玻尿酸（透明质酸）是一种天然多糖，可吸收自身重量 1000 倍的水分（来源：J. Cosmetic Derm. 2023）……」</a:t>
            </a:r>
            <a:endParaRPr lang="en-US" sz="1300" dirty="0"/>
          </a:p>
          <a:p>
            <a:pPr indent="0" marL="0">
              <a:lnSpc>
                <a:spcPct val="118000"/>
              </a:lnSpc>
              <a:buNone/>
            </a:pPr>
            <a:endParaRPr lang="en-US" sz="130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FAQ：30 岁开始用玻尿酸有效吗？ | 玻尿酸和胶原蛋白有什么区别？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656832" y="3611880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3E9E6E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 直接答案  ✓ 数据+出处  ✓ FAQ  ✓ 结构清晰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8640" y="3977640"/>
            <a:ext cx="11091672" cy="1828800"/>
          </a:xfrm>
          <a:prstGeom prst="roundRect">
            <a:avLst>
              <a:gd name="adj" fmla="val 4000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77240" y="4142232"/>
            <a:ext cx="10634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例 Prompt（复制用）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22960" y="4544568"/>
            <a:ext cx="1054303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「按 GEO 优化这篇文章：开篇给直接答案（一句话），加三条来自真实研究的数据（带年份来源），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补 FAQ 用用户真实问法（5 条），加对比表，把营销腔改成专业但亲切的语气。」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6 节 · SEO/GEO + 整合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发一篇，过一遍 · 六项全绿才发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GEO 发布前检查表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17320"/>
            <a:ext cx="11091672" cy="658368"/>
          </a:xfrm>
          <a:prstGeom prst="roundRect">
            <a:avLst>
              <a:gd name="adj" fmla="val 12500"/>
            </a:avLst>
          </a:prstGeom>
          <a:solidFill>
            <a:srgbClr val="F4F5F7"/>
          </a:solidFill>
          <a:ln/>
        </p:spPr>
      </p:sp>
      <p:sp>
        <p:nvSpPr>
          <p:cNvPr id="6" name="Shape 4"/>
          <p:cNvSpPr/>
          <p:nvPr/>
        </p:nvSpPr>
        <p:spPr>
          <a:xfrm>
            <a:off x="749808" y="1490472"/>
            <a:ext cx="512064" cy="512064"/>
          </a:xfrm>
          <a:prstGeom prst="ellipse">
            <a:avLst/>
          </a:prstGeom>
          <a:solidFill>
            <a:srgbClr val="3E9E6E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49808" y="1490472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1508760" y="1472184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开头给直接答案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4937760" y="1472184"/>
            <a:ext cx="6473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第一段是否直接回答了核心问题，而不是绕弯铺垫？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548640" y="2167128"/>
            <a:ext cx="11091672" cy="658368"/>
          </a:xfrm>
          <a:prstGeom prst="roundRect">
            <a:avLst>
              <a:gd name="adj" fmla="val 12500"/>
            </a:avLst>
          </a:prstGeom>
          <a:solidFill>
            <a:srgbClr val="EAECF1"/>
          </a:solidFill>
          <a:ln/>
        </p:spPr>
      </p:sp>
      <p:sp>
        <p:nvSpPr>
          <p:cNvPr id="11" name="Shape 9"/>
          <p:cNvSpPr/>
          <p:nvPr/>
        </p:nvSpPr>
        <p:spPr>
          <a:xfrm>
            <a:off x="749808" y="2240280"/>
            <a:ext cx="512064" cy="512064"/>
          </a:xfrm>
          <a:prstGeom prst="ellipse">
            <a:avLst/>
          </a:prstGeom>
          <a:solidFill>
            <a:srgbClr val="3E9E6E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749808" y="2240280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900" dirty="0"/>
          </a:p>
        </p:txBody>
      </p:sp>
      <p:sp>
        <p:nvSpPr>
          <p:cNvPr id="13" name="Text 11"/>
          <p:cNvSpPr/>
          <p:nvPr/>
        </p:nvSpPr>
        <p:spPr>
          <a:xfrm>
            <a:off x="1508760" y="2221992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数字 + 出处</a:t>
            </a:r>
            <a:endParaRPr lang="en-US" sz="1450" dirty="0"/>
          </a:p>
        </p:txBody>
      </p:sp>
      <p:sp>
        <p:nvSpPr>
          <p:cNvPr id="14" name="Text 12"/>
          <p:cNvSpPr/>
          <p:nvPr/>
        </p:nvSpPr>
        <p:spPr>
          <a:xfrm>
            <a:off x="4937760" y="2221992"/>
            <a:ext cx="6473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主要观点是否配了数据，且标注了来源（研究名 / 平台 / 年份）？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548640" y="2916936"/>
            <a:ext cx="11091672" cy="658368"/>
          </a:xfrm>
          <a:prstGeom prst="roundRect">
            <a:avLst>
              <a:gd name="adj" fmla="val 12500"/>
            </a:avLst>
          </a:prstGeom>
          <a:solidFill>
            <a:srgbClr val="F4F5F7"/>
          </a:solidFill>
          <a:ln/>
        </p:spPr>
      </p:sp>
      <p:sp>
        <p:nvSpPr>
          <p:cNvPr id="16" name="Shape 14"/>
          <p:cNvSpPr/>
          <p:nvPr/>
        </p:nvSpPr>
        <p:spPr>
          <a:xfrm>
            <a:off x="749808" y="2990088"/>
            <a:ext cx="512064" cy="512064"/>
          </a:xfrm>
          <a:prstGeom prst="ellipse">
            <a:avLst/>
          </a:prstGeom>
          <a:solidFill>
            <a:srgbClr val="3E9E6E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749808" y="299008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1508760" y="2971800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FAQ 用真实问法</a:t>
            </a:r>
            <a:endParaRPr lang="en-US" sz="1450" dirty="0"/>
          </a:p>
        </p:txBody>
      </p:sp>
      <p:sp>
        <p:nvSpPr>
          <p:cNvPr id="19" name="Text 17"/>
          <p:cNvSpPr/>
          <p:nvPr/>
        </p:nvSpPr>
        <p:spPr>
          <a:xfrm>
            <a:off x="4937760" y="2971800"/>
            <a:ext cx="6473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FAQ 是否模拟用户问 AI 的真实句式，而非内部分类词？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548640" y="3666744"/>
            <a:ext cx="11091672" cy="658368"/>
          </a:xfrm>
          <a:prstGeom prst="roundRect">
            <a:avLst>
              <a:gd name="adj" fmla="val 12500"/>
            </a:avLst>
          </a:prstGeom>
          <a:solidFill>
            <a:srgbClr val="EAECF1"/>
          </a:solidFill>
          <a:ln/>
        </p:spPr>
      </p:sp>
      <p:sp>
        <p:nvSpPr>
          <p:cNvPr id="21" name="Shape 19"/>
          <p:cNvSpPr/>
          <p:nvPr/>
        </p:nvSpPr>
        <p:spPr>
          <a:xfrm>
            <a:off x="749808" y="3739896"/>
            <a:ext cx="512064" cy="512064"/>
          </a:xfrm>
          <a:prstGeom prst="ellipse">
            <a:avLst/>
          </a:prstGeom>
          <a:solidFill>
            <a:srgbClr val="3E9E6E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49808" y="3739896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900" dirty="0"/>
          </a:p>
        </p:txBody>
      </p:sp>
      <p:sp>
        <p:nvSpPr>
          <p:cNvPr id="23" name="Text 21"/>
          <p:cNvSpPr/>
          <p:nvPr/>
        </p:nvSpPr>
        <p:spPr>
          <a:xfrm>
            <a:off x="1508760" y="3721608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有对比表或编号列表</a:t>
            </a:r>
            <a:endParaRPr lang="en-US" sz="1450" dirty="0"/>
          </a:p>
        </p:txBody>
      </p:sp>
      <p:sp>
        <p:nvSpPr>
          <p:cNvPr id="24" name="Text 22"/>
          <p:cNvSpPr/>
          <p:nvPr/>
        </p:nvSpPr>
        <p:spPr>
          <a:xfrm>
            <a:off x="4937760" y="3721608"/>
            <a:ext cx="6473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内容是否有至少一处表格或编号结构，方便 AI 解析？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548640" y="4416552"/>
            <a:ext cx="11091672" cy="658368"/>
          </a:xfrm>
          <a:prstGeom prst="roundRect">
            <a:avLst>
              <a:gd name="adj" fmla="val 12500"/>
            </a:avLst>
          </a:prstGeom>
          <a:solidFill>
            <a:srgbClr val="F4F5F7"/>
          </a:solidFill>
          <a:ln/>
        </p:spPr>
      </p:sp>
      <p:sp>
        <p:nvSpPr>
          <p:cNvPr id="26" name="Shape 24"/>
          <p:cNvSpPr/>
          <p:nvPr/>
        </p:nvSpPr>
        <p:spPr>
          <a:xfrm>
            <a:off x="749808" y="4489704"/>
            <a:ext cx="512064" cy="512064"/>
          </a:xfrm>
          <a:prstGeom prst="ellipse">
            <a:avLst/>
          </a:prstGeom>
          <a:solidFill>
            <a:srgbClr val="3E9E6E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749808" y="4489704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900" dirty="0"/>
          </a:p>
        </p:txBody>
      </p:sp>
      <p:sp>
        <p:nvSpPr>
          <p:cNvPr id="28" name="Text 26"/>
          <p:cNvSpPr/>
          <p:nvPr/>
        </p:nvSpPr>
        <p:spPr>
          <a:xfrm>
            <a:off x="1508760" y="4471416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加了 JSON-LD</a:t>
            </a:r>
            <a:endParaRPr lang="en-US" sz="1450" dirty="0"/>
          </a:p>
        </p:txBody>
      </p:sp>
      <p:sp>
        <p:nvSpPr>
          <p:cNvPr id="29" name="Text 27"/>
          <p:cNvSpPr/>
          <p:nvPr/>
        </p:nvSpPr>
        <p:spPr>
          <a:xfrm>
            <a:off x="4937760" y="4471416"/>
            <a:ext cx="6473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页面 &lt;head&gt; 是否插入了 Article/FAQ Schema 代码？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548640" y="5166360"/>
            <a:ext cx="11091672" cy="658368"/>
          </a:xfrm>
          <a:prstGeom prst="roundRect">
            <a:avLst>
              <a:gd name="adj" fmla="val 12500"/>
            </a:avLst>
          </a:prstGeom>
          <a:solidFill>
            <a:srgbClr val="EAECF1"/>
          </a:solidFill>
          <a:ln/>
        </p:spPr>
      </p:sp>
      <p:sp>
        <p:nvSpPr>
          <p:cNvPr id="31" name="Shape 29"/>
          <p:cNvSpPr/>
          <p:nvPr/>
        </p:nvSpPr>
        <p:spPr>
          <a:xfrm>
            <a:off x="749808" y="5239512"/>
            <a:ext cx="512064" cy="512064"/>
          </a:xfrm>
          <a:prstGeom prst="ellipse">
            <a:avLst/>
          </a:prstGeom>
          <a:solidFill>
            <a:srgbClr val="3E9E6E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749808" y="5239512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900" dirty="0"/>
          </a:p>
        </p:txBody>
      </p:sp>
      <p:sp>
        <p:nvSpPr>
          <p:cNvPr id="33" name="Text 31"/>
          <p:cNvSpPr/>
          <p:nvPr/>
        </p:nvSpPr>
        <p:spPr>
          <a:xfrm>
            <a:off x="1508760" y="5221224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多平台品牌露出</a:t>
            </a:r>
            <a:endParaRPr lang="en-US" sz="1450" dirty="0"/>
          </a:p>
        </p:txBody>
      </p:sp>
      <p:sp>
        <p:nvSpPr>
          <p:cNvPr id="34" name="Text 32"/>
          <p:cNvSpPr/>
          <p:nvPr/>
        </p:nvSpPr>
        <p:spPr>
          <a:xfrm>
            <a:off x="4937760" y="5221224"/>
            <a:ext cx="64739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品牌名在小红书/官网/微信号/这篇文章中是否均出现且写法一致？</a:t>
            </a:r>
            <a:endParaRPr lang="en-US" sz="1250" dirty="0"/>
          </a:p>
        </p:txBody>
      </p:sp>
      <p:sp>
        <p:nvSpPr>
          <p:cNvPr id="35" name="Shape 33"/>
          <p:cNvSpPr/>
          <p:nvPr/>
        </p:nvSpPr>
        <p:spPr>
          <a:xfrm>
            <a:off x="548640" y="5870448"/>
            <a:ext cx="11091672" cy="438912"/>
          </a:xfrm>
          <a:prstGeom prst="roundRect">
            <a:avLst>
              <a:gd name="adj" fmla="val 16667"/>
            </a:avLst>
          </a:prstGeom>
          <a:solidFill>
            <a:srgbClr val="DCEAEA"/>
          </a:solidFill>
          <a:ln/>
        </p:spPr>
      </p:sp>
      <p:sp>
        <p:nvSpPr>
          <p:cNvPr id="36" name="Text 34"/>
          <p:cNvSpPr/>
          <p:nvPr/>
        </p:nvSpPr>
        <p:spPr>
          <a:xfrm>
            <a:off x="914400" y="5870448"/>
            <a:ext cx="103601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六项全部打勾 → 发布。不全 → 让 Claude 补全后再发。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6 节 · SEO/GEO + 整合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第6节 · SEO/GEO + 端到端整合 + 自动化</dc:title>
  <dc:subject>PptxGenJS Presentation</dc:subject>
  <dc:creator>Claude / Codex 实战课</dc:creator>
  <cp:lastModifiedBy>Claude / Codex 实战课</cp:lastModifiedBy>
  <cp:revision>1</cp:revision>
  <dcterms:created xsi:type="dcterms:W3CDTF">2026-06-03T21:50:51Z</dcterms:created>
  <dcterms:modified xsi:type="dcterms:W3CDTF">2026-06-03T21:50:51Z</dcterms:modified>
</cp:coreProperties>
</file>