
<file path=[Content_Types].xml><?xml version="1.0" encoding="utf-8"?>
<Types xmlns="http://schemas.openxmlformats.org/package/2006/content-types">
  <Default Extension="xml" ContentType="application/vnd.openxmlformats-package.core-properties+xml"/>
  <Default Extension="rels" ContentType="application/vnd.openxmlformats-package.relationship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theme/theme1.xml" ContentType="application/vnd.openxmlformats-officedocument.theme+xml"/>
  <Override PartName="/ppt/slideMasters/slideMaster1.xml" ContentType="application/vnd.openxmlformats-officedocument.presentationml.slideMaster+xml"/>
  <Override PartName="/ppt/slideMasters/theme/theme2.xml" ContentType="application/vnd.openxmlformats-officedocument.theme+xml"/>
  <Override PartName="/ppt/slideLayouts/slideLayout1.xml" ContentType="application/vnd.openxmlformats-officedocument.presentationml.slideLayout+xml"/>
  <Override PartName="/ppt/notesMasters/notesMaster1.xml" ContentType="application/vnd.openxmlformats-officedocument.presentationml.notesMaster+xml"/>
  <Override PartName="/ppt/notesMasters/theme/theme3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</Types>
</file>

<file path=_rels/.rels>&#65279;<?xml version="1.0" encoding="utf-8"?><Relationships xmlns="http://schemas.openxmlformats.org/package/2006/relationships"><Relationship Type="http://schemas.openxmlformats.org/package/2006/relationships/metadata/core-properties" Target="/docProps/core.xml" Id="Re7c7888406ce42c9" /><Relationship Type="http://schemas.openxmlformats.org/officeDocument/2006/relationships/extended-properties" Target="/docProps/app.xml" Id="R09690aad4ca84079" /><Relationship Type="http://schemas.openxmlformats.org/officeDocument/2006/relationships/officeDocument" Target="/ppt/presentation.xml" Id="Rb59cc5bba8d4455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e116dbe1ba2411c"/>
  </p:sldMasterIdLst>
  <p:notesMasterIdLst>
    <p:notesMasterId xmlns:r="http://schemas.openxmlformats.org/officeDocument/2006/relationships" r:id="R64718db5a2394dd1"/>
  </p:notesMasterIdLst>
  <p:sldIdLst>
    <p:sldId xmlns:r="http://schemas.openxmlformats.org/officeDocument/2006/relationships" id="256" r:id="R67abb82915284e3c"/>
    <p:sldId xmlns:r="http://schemas.openxmlformats.org/officeDocument/2006/relationships" id="257" r:id="Rc6dfd27fa0fb441e"/>
    <p:sldId xmlns:r="http://schemas.openxmlformats.org/officeDocument/2006/relationships" id="258" r:id="R66fef513a4254997"/>
    <p:sldId xmlns:r="http://schemas.openxmlformats.org/officeDocument/2006/relationships" id="259" r:id="R7ff60e5f93f9432c"/>
    <p:sldId xmlns:r="http://schemas.openxmlformats.org/officeDocument/2006/relationships" id="260" r:id="Ra7db02b8418a402a"/>
    <p:sldId xmlns:r="http://schemas.openxmlformats.org/officeDocument/2006/relationships" id="261" r:id="R83f3afdb70ed480f"/>
    <p:sldId xmlns:r="http://schemas.openxmlformats.org/officeDocument/2006/relationships" id="262" r:id="R5965eac667b54c8f"/>
    <p:sldId xmlns:r="http://schemas.openxmlformats.org/officeDocument/2006/relationships" id="263" r:id="Re6da480c105341b4"/>
    <p:sldId xmlns:r="http://schemas.openxmlformats.org/officeDocument/2006/relationships" id="264" r:id="R36fe8efd277649c8"/>
    <p:sldId xmlns:r="http://schemas.openxmlformats.org/officeDocument/2006/relationships" id="265" r:id="Rd20cdebed4064c66"/>
    <p:sldId xmlns:r="http://schemas.openxmlformats.org/officeDocument/2006/relationships" id="266" r:id="R4d0e45b1e0a2459c"/>
    <p:sldId xmlns:r="http://schemas.openxmlformats.org/officeDocument/2006/relationships" id="267" r:id="R45f29ed1f22146fc"/>
  </p:sldIdLst>
  <p:sldSz cx="12192000" cy="6858000"/>
  <p:notesSz cx="6858000" cy="9144000"/>
  <p:defaultTextStyle>
    <a:defPPr xmlns:a="http://schemas.openxmlformats.org/drawingml/2006/main">
      <a:defRPr lang="en-US"/>
    </a:defPPr>
    <a:lvl1pPr xmlns:a="http://schemas.openxmlformats.org/drawingml/2006/main" marL="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1pPr>
    <a:lvl2pPr xmlns:a="http://schemas.openxmlformats.org/drawingml/2006/main" marL="457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2pPr>
    <a:lvl3pPr xmlns:a="http://schemas.openxmlformats.org/drawingml/2006/main" marL="914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3pPr>
    <a:lvl4pPr xmlns:a="http://schemas.openxmlformats.org/drawingml/2006/main" marL="1371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4pPr>
    <a:lvl5pPr xmlns:a="http://schemas.openxmlformats.org/drawingml/2006/main" marL="18288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5pPr>
    <a:lvl6pPr xmlns:a="http://schemas.openxmlformats.org/drawingml/2006/main" marL="22860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6pPr>
    <a:lvl7pPr xmlns:a="http://schemas.openxmlformats.org/drawingml/2006/main" marL="2743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7pPr>
    <a:lvl8pPr xmlns:a="http://schemas.openxmlformats.org/drawingml/2006/main" marL="3200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8pPr>
    <a:lvl9pPr xmlns:a="http://schemas.openxmlformats.org/drawingml/2006/main" marL="3657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p="http://schemas.openxmlformats.org/presentationml/2006/main">
  <p:extLst>
    <p:ext xmlns:p14="http://schemas.microsoft.com/office/powerpoint/2010/main" uri="{E76CE94A-603C-4142-B9EB-6D1370010A27}">
      <p14:discardImageEditData val="0"/>
    </p:ext>
    <p:ext xmlns:p14="http://schemas.microsoft.com/office/powerpoint/2010/main" uri="{D31A062A-798A-4329-ABDD-BBA856620510}">
      <p14:defaultImageDpi val="32767"/>
    </p:ext>
    <p:ext xmlns:p15="http://schemas.microsoft.com/office/powerpoint/2012/main" uri="{FD5EFAAD-0ECE-453E-9831-46B23BE46B34}">
      <p15:chartTrackingRefBased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_rels/presentation.xml.rels>&#65279;<?xml version="1.0" encoding="utf-8"?><Relationships xmlns="http://schemas.openxmlformats.org/package/2006/relationships"><Relationship Type="http://schemas.openxmlformats.org/officeDocument/2006/relationships/theme" Target="/ppt/theme/theme1.xml" Id="R0c7182940b7340e1" /><Relationship Type="http://schemas.openxmlformats.org/officeDocument/2006/relationships/slideMaster" Target="/ppt/slideMasters/slideMaster1.xml" Id="R8e116dbe1ba2411c" /><Relationship Type="http://schemas.openxmlformats.org/officeDocument/2006/relationships/notesMaster" Target="/ppt/notesMasters/notesMaster1.xml" Id="R64718db5a2394dd1" /><Relationship Type="http://schemas.openxmlformats.org/officeDocument/2006/relationships/presProps" Target="/ppt/presProps.xml" Id="Rcde656fb518b4c0c" /><Relationship Type="http://schemas.openxmlformats.org/officeDocument/2006/relationships/tableStyles" Target="/ppt/tableStyles.xml" Id="R3200cd4119d74c8e" /><Relationship Type="http://schemas.openxmlformats.org/officeDocument/2006/relationships/slide" Target="/ppt/slides/slide1.xml" Id="R67abb82915284e3c" /><Relationship Type="http://schemas.openxmlformats.org/officeDocument/2006/relationships/slide" Target="/ppt/slides/slide2.xml" Id="Rc6dfd27fa0fb441e" /><Relationship Type="http://schemas.openxmlformats.org/officeDocument/2006/relationships/slide" Target="/ppt/slides/slide3.xml" Id="R66fef513a4254997" /><Relationship Type="http://schemas.openxmlformats.org/officeDocument/2006/relationships/slide" Target="/ppt/slides/slide4.xml" Id="R7ff60e5f93f9432c" /><Relationship Type="http://schemas.openxmlformats.org/officeDocument/2006/relationships/slide" Target="/ppt/slides/slide5.xml" Id="Ra7db02b8418a402a" /><Relationship Type="http://schemas.openxmlformats.org/officeDocument/2006/relationships/slide" Target="/ppt/slides/slide6.xml" Id="R83f3afdb70ed480f" /><Relationship Type="http://schemas.openxmlformats.org/officeDocument/2006/relationships/slide" Target="/ppt/slides/slide7.xml" Id="R5965eac667b54c8f" /><Relationship Type="http://schemas.openxmlformats.org/officeDocument/2006/relationships/slide" Target="/ppt/slides/slide8.xml" Id="Re6da480c105341b4" /><Relationship Type="http://schemas.openxmlformats.org/officeDocument/2006/relationships/slide" Target="/ppt/slides/slide9.xml" Id="R36fe8efd277649c8" /><Relationship Type="http://schemas.openxmlformats.org/officeDocument/2006/relationships/slide" Target="/ppt/slides/slide10.xml" Id="Rd20cdebed4064c66" /><Relationship Type="http://schemas.openxmlformats.org/officeDocument/2006/relationships/slide" Target="/ppt/slides/slide11.xml" Id="R4d0e45b1e0a2459c" /><Relationship Type="http://schemas.openxmlformats.org/officeDocument/2006/relationships/slide" Target="/ppt/slides/slide12.xml" Id="R45f29ed1f22146fc" /></Relationships>
</file>

<file path=ppt/notesMasters/_rels/notesMaster1.xml.rels>&#65279;<?xml version="1.0" encoding="utf-8"?><Relationships xmlns="http://schemas.openxmlformats.org/package/2006/relationships"><Relationship Type="http://schemas.openxmlformats.org/officeDocument/2006/relationships/theme" Target="/ppt/notesMasters/theme/theme3.xml" Id="Rf8acaabfd9d04b8a" /></Relationships>
</file>

<file path=ppt/notesMasters/notesMaster1.xml><?xml version="1.0" encoding="utf-8"?>
<p:notesMaster xmlns:p="http://schemas.openxmlformats.org/presentationml/2006/main">
  <p:cSld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Header Placeholder"/>
          <p:cNvSpPr/>
          <p:nvPr>
            <p:ph type="hdr" sz="quarter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3" name="Date Placeholder"/>
          <p:cNvSpPr/>
          <p:nvPr>
            <p:ph type="dt" sz="quarter" idx="1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Image Placeholder"/>
          <p:cNvSpPr/>
          <p:nvPr>
            <p:ph type="sldImg" idx="2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5" name="Notes Placeholder"/>
          <p:cNvSpPr/>
          <p:nvPr>
            <p:ph type="body" sz="quarter" idx="3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6" name="Footer Placeholder"/>
          <p:cNvSpPr/>
          <p:nvPr>
            <p:ph type="ftr" sz="quarter" idx="4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7" name="Slide Number Placeholder"/>
          <p:cNvSpPr/>
          <p:nvPr>
            <p:ph type="sldNum" sz="quarter" idx="5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xmlns:a="http://schemas.openxmlformats.org/drawingml/2006/main" marL="0" algn="l" defTabSz="914400" rtl="0" eaLnBrk="1" latinLnBrk="0" hangingPunct="1">
      <a:defRPr sz="1200" kern="1200"/>
    </a:lvl1pPr>
  </p:notesStyle>
</p:notesMaster>
</file>

<file path=ppt/notesMasters/theme/theme3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gradFill>
          <a:gsLst>
            <a:gs pos="0">
              <a:schemeClr val="phClr">
                <a:tint val="67000"/>
                <a:lumMod val="110000"/>
                <a:satMod val="105000"/>
              </a:schemeClr>
            </a:gs>
            <a:gs pos="50000">
              <a:schemeClr val="phClr">
                <a:tint val="73000"/>
                <a:lumMod val="105000"/>
                <a:satMod val="103000"/>
              </a:schemeClr>
            </a:gs>
            <a:gs pos="100000">
              <a:schemeClr val="phClr">
                <a:tint val="81000"/>
                <a:lumMod val="105000"/>
                <a:satMod val="109000"/>
              </a:schemeClr>
            </a:gs>
          </a:gsLst>
          <a:lin ang="5400000" scaled="0"/>
        </a:gradFill>
        <a:gradFill>
          <a:gsLst>
            <a:gs pos="0">
              <a:schemeClr val="phClr">
                <a:tint val="94000"/>
                <a:lumMod val="102000"/>
                <a:satMod val="103000"/>
              </a:schemeClr>
            </a:gs>
            <a:gs pos="50000">
              <a:schemeClr val="phClr">
                <a:shade val="100000"/>
                <a:lumMod val="100000"/>
                <a:satMod val="110000"/>
              </a:schemeClr>
            </a:gs>
            <a:gs pos="100000">
              <a:schemeClr val="phClr">
                <a:shade val="78000"/>
                <a:lumMod val="99000"/>
                <a:satMod val="120000"/>
              </a:schemeClr>
            </a:gs>
          </a:gsLst>
          <a:lin ang="5400000" scaled="0"/>
        </a:gra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/notesSlides/_rels/notesSlide1.xml.rels>&#65279;<?xml version="1.0" encoding="utf-8"?><Relationships xmlns="http://schemas.openxmlformats.org/package/2006/relationships"><Relationship Type="http://schemas.openxmlformats.org/officeDocument/2006/relationships/slide" Target="/ppt/slides/slide1.xml" Id="R66be906ec6da4bdc" /><Relationship Type="http://schemas.openxmlformats.org/officeDocument/2006/relationships/notesMaster" Target="/ppt/notesMasters/notesMaster1.xml" Id="R76364d11516e430a" /></Relationships>
</file>

<file path=ppt/notesSlides/_rels/notesSlide10.xml.rels>&#65279;<?xml version="1.0" encoding="utf-8"?><Relationships xmlns="http://schemas.openxmlformats.org/package/2006/relationships"><Relationship Type="http://schemas.openxmlformats.org/officeDocument/2006/relationships/slide" Target="/ppt/slides/slide10.xml" Id="R533beed5f3e34106" /><Relationship Type="http://schemas.openxmlformats.org/officeDocument/2006/relationships/notesMaster" Target="/ppt/notesMasters/notesMaster1.xml" Id="R7b4d401f4fcb4c65" /></Relationships>
</file>

<file path=ppt/notesSlides/_rels/notesSlide11.xml.rels>&#65279;<?xml version="1.0" encoding="utf-8"?><Relationships xmlns="http://schemas.openxmlformats.org/package/2006/relationships"><Relationship Type="http://schemas.openxmlformats.org/officeDocument/2006/relationships/slide" Target="/ppt/slides/slide11.xml" Id="R1d418d08e80b4d94" /><Relationship Type="http://schemas.openxmlformats.org/officeDocument/2006/relationships/notesMaster" Target="/ppt/notesMasters/notesMaster1.xml" Id="R14a0bc350af04cc2" /></Relationships>
</file>

<file path=ppt/notesSlides/_rels/notesSlide12.xml.rels>&#65279;<?xml version="1.0" encoding="utf-8"?><Relationships xmlns="http://schemas.openxmlformats.org/package/2006/relationships"><Relationship Type="http://schemas.openxmlformats.org/officeDocument/2006/relationships/slide" Target="/ppt/slides/slide12.xml" Id="R0cc30676e7cb4044" /><Relationship Type="http://schemas.openxmlformats.org/officeDocument/2006/relationships/notesMaster" Target="/ppt/notesMasters/notesMaster1.xml" Id="R297faf8acef04967" /></Relationships>
</file>

<file path=ppt/notesSlides/_rels/notesSlide2.xml.rels>&#65279;<?xml version="1.0" encoding="utf-8"?><Relationships xmlns="http://schemas.openxmlformats.org/package/2006/relationships"><Relationship Type="http://schemas.openxmlformats.org/officeDocument/2006/relationships/slide" Target="/ppt/slides/slide2.xml" Id="Rb4f91ec3874d4109" /><Relationship Type="http://schemas.openxmlformats.org/officeDocument/2006/relationships/notesMaster" Target="/ppt/notesMasters/notesMaster1.xml" Id="R5ebbffea7ff44c1a" /></Relationships>
</file>

<file path=ppt/notesSlides/_rels/notesSlide3.xml.rels>&#65279;<?xml version="1.0" encoding="utf-8"?><Relationships xmlns="http://schemas.openxmlformats.org/package/2006/relationships"><Relationship Type="http://schemas.openxmlformats.org/officeDocument/2006/relationships/slide" Target="/ppt/slides/slide3.xml" Id="R5778f14405ad4fff" /><Relationship Type="http://schemas.openxmlformats.org/officeDocument/2006/relationships/notesMaster" Target="/ppt/notesMasters/notesMaster1.xml" Id="Rcfb7e11f75a34e44" /></Relationships>
</file>

<file path=ppt/notesSlides/_rels/notesSlide4.xml.rels>&#65279;<?xml version="1.0" encoding="utf-8"?><Relationships xmlns="http://schemas.openxmlformats.org/package/2006/relationships"><Relationship Type="http://schemas.openxmlformats.org/officeDocument/2006/relationships/slide" Target="/ppt/slides/slide4.xml" Id="R9942f9d896994167" /><Relationship Type="http://schemas.openxmlformats.org/officeDocument/2006/relationships/notesMaster" Target="/ppt/notesMasters/notesMaster1.xml" Id="Rc8b401cdb81e4df0" /></Relationships>
</file>

<file path=ppt/notesSlides/_rels/notesSlide5.xml.rels>&#65279;<?xml version="1.0" encoding="utf-8"?><Relationships xmlns="http://schemas.openxmlformats.org/package/2006/relationships"><Relationship Type="http://schemas.openxmlformats.org/officeDocument/2006/relationships/slide" Target="/ppt/slides/slide5.xml" Id="R11a4d7ad77f9457c" /><Relationship Type="http://schemas.openxmlformats.org/officeDocument/2006/relationships/notesMaster" Target="/ppt/notesMasters/notesMaster1.xml" Id="R957c2863edc54592" /></Relationships>
</file>

<file path=ppt/notesSlides/_rels/notesSlide6.xml.rels>&#65279;<?xml version="1.0" encoding="utf-8"?><Relationships xmlns="http://schemas.openxmlformats.org/package/2006/relationships"><Relationship Type="http://schemas.openxmlformats.org/officeDocument/2006/relationships/slide" Target="/ppt/slides/slide6.xml" Id="R9d0a4f682f3f41c6" /><Relationship Type="http://schemas.openxmlformats.org/officeDocument/2006/relationships/notesMaster" Target="/ppt/notesMasters/notesMaster1.xml" Id="R2b5dd31b35ac4d30" /></Relationships>
</file>

<file path=ppt/notesSlides/_rels/notesSlide7.xml.rels>&#65279;<?xml version="1.0" encoding="utf-8"?><Relationships xmlns="http://schemas.openxmlformats.org/package/2006/relationships"><Relationship Type="http://schemas.openxmlformats.org/officeDocument/2006/relationships/slide" Target="/ppt/slides/slide7.xml" Id="R2ab6175dd3164dc2" /><Relationship Type="http://schemas.openxmlformats.org/officeDocument/2006/relationships/notesMaster" Target="/ppt/notesMasters/notesMaster1.xml" Id="R19be61bb761e44c1" /></Relationships>
</file>

<file path=ppt/notesSlides/_rels/notesSlide8.xml.rels>&#65279;<?xml version="1.0" encoding="utf-8"?><Relationships xmlns="http://schemas.openxmlformats.org/package/2006/relationships"><Relationship Type="http://schemas.openxmlformats.org/officeDocument/2006/relationships/slide" Target="/ppt/slides/slide8.xml" Id="R87e2ba8409f84463" /><Relationship Type="http://schemas.openxmlformats.org/officeDocument/2006/relationships/notesMaster" Target="/ppt/notesMasters/notesMaster1.xml" Id="Rbc816f9f21694e3c" /></Relationships>
</file>

<file path=ppt/notesSlides/_rels/notesSlide9.xml.rels>&#65279;<?xml version="1.0" encoding="utf-8"?><Relationships xmlns="http://schemas.openxmlformats.org/package/2006/relationships"><Relationship Type="http://schemas.openxmlformats.org/officeDocument/2006/relationships/slide" Target="/ppt/slides/slide9.xml" Id="Ra293f40c69b445ed" /><Relationship Type="http://schemas.openxmlformats.org/officeDocument/2006/relationships/notesMaster" Target="/ppt/notesMasters/notesMaster1.xml" Id="Rc7600b781e2a4a7b" /></Relationships>
</file>

<file path=ppt/notesSlides/notesSlide1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10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11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12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2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3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4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5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6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7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8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9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e030aef931f4923" /></Relationships>
</file>

<file path=ppt/slideLayouts/slideLayout1.xml><?xml version="1.0" encoding="utf-8"?>
<p:sldLayout xmlns:p="http://schemas.openxmlformats.org/presentationml/2006/main" type="title">
  <p:cSld name="Title Slide"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theme" Target="/ppt/slideMasters/theme/theme2.xml" Id="R3734978845754807" /><Relationship Type="http://schemas.openxmlformats.org/officeDocument/2006/relationships/slideLayout" Target="/ppt/slideLayouts/slideLayout1.xml" Id="R60ba8e5cba524384" /></Relationships>
</file>

<file path=ppt/slideMasters/slideMaster1.xml><?xml version="1.0" encoding="utf-8"?>
<p:sldMaster xmlns:p="http://schemas.openxmlformats.org/presentationml/2006/main">
  <p:cSld name="Master"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0ba8e5cba524384"/>
  </p:sldLayoutIdLst>
  <p:txStyles>
    <p:titleStyle>
      <a:lvl1pPr xmlns:a="http://schemas.openxmlformats.org/drawingml/2006/main" algn="l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lt"/>
          <a:cs typeface="+mj-lt"/>
        </a:defRPr>
      </a:lvl1pPr>
    </p:titleStyle>
    <p:bodyStyle>
      <a:lvl1pPr xmlns:a="http://schemas.openxmlformats.org/drawingml/2006/main" marL="228600" indent="-228600" algn="l">
        <a:lnSpc>
          <a:spcPct val="90000"/>
        </a:lnSpc>
        <a:spcBef>
          <a:spcPts val="1000"/>
        </a:spcBef>
        <a:buChar char="•"/>
        <a:defRPr sz="2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685800" indent="-228600" algn="l">
        <a:lnSpc>
          <a:spcPct val="90000"/>
        </a:lnSpc>
        <a:spcBef>
          <a:spcPts val="500"/>
        </a:spcBef>
        <a:buChar char="•"/>
        <a:defRPr sz="24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1143000" indent="-228600" algn="l">
        <a:lnSpc>
          <a:spcPct val="90000"/>
        </a:lnSpc>
        <a:spcBef>
          <a:spcPts val="500"/>
        </a:spcBef>
        <a:buChar char="•"/>
        <a:defRPr sz="20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600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20574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5146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9718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4290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886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9pPr>
    </p:bodyStyle>
    <p:otherStyle>
      <a:lvl1pPr xmlns:a="http://schemas.openxmlformats.org/drawingml/2006/main" marL="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457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914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371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18288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2860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743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200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657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9pPr>
    </p:otherStyle>
  </p:txStyles>
</p:sldMaster>
</file>

<file path=ppt/slideMasters/theme/theme2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gradFill>
          <a:gsLst>
            <a:gs pos="0">
              <a:schemeClr val="phClr">
                <a:tint val="67000"/>
                <a:lumMod val="110000"/>
                <a:satMod val="105000"/>
              </a:schemeClr>
            </a:gs>
            <a:gs pos="50000">
              <a:schemeClr val="phClr">
                <a:tint val="73000"/>
                <a:lumMod val="105000"/>
                <a:satMod val="103000"/>
              </a:schemeClr>
            </a:gs>
            <a:gs pos="100000">
              <a:schemeClr val="phClr">
                <a:tint val="81000"/>
                <a:lumMod val="105000"/>
                <a:satMod val="109000"/>
              </a:schemeClr>
            </a:gs>
          </a:gsLst>
          <a:lin ang="5400000" scaled="0"/>
        </a:gradFill>
        <a:gradFill>
          <a:gsLst>
            <a:gs pos="0">
              <a:schemeClr val="phClr">
                <a:tint val="94000"/>
                <a:lumMod val="102000"/>
                <a:satMod val="103000"/>
              </a:schemeClr>
            </a:gs>
            <a:gs pos="50000">
              <a:schemeClr val="phClr">
                <a:shade val="100000"/>
                <a:lumMod val="100000"/>
                <a:satMod val="110000"/>
              </a:schemeClr>
            </a:gs>
            <a:gs pos="100000">
              <a:schemeClr val="phClr">
                <a:shade val="78000"/>
                <a:lumMod val="99000"/>
                <a:satMod val="120000"/>
              </a:schemeClr>
            </a:gs>
          </a:gsLst>
          <a:lin ang="5400000" scaled="0"/>
        </a:gra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0d14cbfcea46f3" /><Relationship Type="http://schemas.openxmlformats.org/officeDocument/2006/relationships/notesSlide" Target="/ppt/notesSlides/notesSlide1.xml" Id="R2081c7b7dfef4b96" /></Relationships>
</file>

<file path=ppt/slides/_rels/slide10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c5fb39990c48b3" /><Relationship Type="http://schemas.openxmlformats.org/officeDocument/2006/relationships/notesSlide" Target="/ppt/notesSlides/notesSlide10.xml" Id="Rc3ceb52512884a7e" /></Relationships>
</file>

<file path=ppt/slides/_rels/slide1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b6ca416bc143c1" /><Relationship Type="http://schemas.openxmlformats.org/officeDocument/2006/relationships/notesSlide" Target="/ppt/notesSlides/notesSlide11.xml" Id="R3ddcb2ad4fc44b30" /></Relationships>
</file>

<file path=ppt/slides/_rels/slide1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1d71fece8f4c2d" /><Relationship Type="http://schemas.openxmlformats.org/officeDocument/2006/relationships/notesSlide" Target="/ppt/notesSlides/notesSlide12.xml" Id="Rbab4e06878cd427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d2f346533b4760" /><Relationship Type="http://schemas.openxmlformats.org/officeDocument/2006/relationships/notesSlide" Target="/ppt/notesSlides/notesSlide2.xml" Id="R7b96459971b0465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4bc7a4cb564d4b" /><Relationship Type="http://schemas.openxmlformats.org/officeDocument/2006/relationships/notesSlide" Target="/ppt/notesSlides/notesSlide3.xml" Id="Rd2aa4fd8840940b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4b34ef17e84459" /><Relationship Type="http://schemas.openxmlformats.org/officeDocument/2006/relationships/notesSlide" Target="/ppt/notesSlides/notesSlide4.xml" Id="R3a789839db0f4f0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574f079679462e" /><Relationship Type="http://schemas.openxmlformats.org/officeDocument/2006/relationships/notesSlide" Target="/ppt/notesSlides/notesSlide5.xml" Id="R61f7b4ddd2404ca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0e22624dfb413a" /><Relationship Type="http://schemas.openxmlformats.org/officeDocument/2006/relationships/notesSlide" Target="/ppt/notesSlides/notesSlide6.xml" Id="R15d1ec94024a422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da6b4cb5ba4aa1" /><Relationship Type="http://schemas.openxmlformats.org/officeDocument/2006/relationships/notesSlide" Target="/ppt/notesSlides/notesSlide7.xml" Id="R41d93779e6f64015" /></Relationships>
</file>

<file path=ppt/slides/_rels/slide8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13f421e7d04611" /><Relationship Type="http://schemas.openxmlformats.org/officeDocument/2006/relationships/notesSlide" Target="/ppt/notesSlides/notesSlide8.xml" Id="Rb1b5376cd16c4db5" /></Relationships>
</file>

<file path=ppt/slides/_rels/slide9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cf90442d2245b2" /><Relationship Type="http://schemas.openxmlformats.org/officeDocument/2006/relationships/notesSlide" Target="/ppt/notesSlides/notesSlide9.xml" Id="Rb584315c750c4aac" /></Relationships>
</file>

<file path=ppt/slides/slide1.xml><?xml version="1.0" encoding="utf-8"?>
<p:sld xmlns:p="http://schemas.openxmlformats.org/presentationml/2006/main">
  <p:cSld>
    <p:bg>
      <p:bgPr>
        <a:solidFill xmlns:a="http://schemas.openxmlformats.org/drawingml/2006/main">
          <a:srgbClr val="F8F5EF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F5799596-2B8F-46F7-A4C7-0F3642342D4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905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84E6A"/>
          </a:solidFill>
          <a:ln xmlns:a="http://schemas.openxmlformats.org/drawingml/2006/main" w="9525">
            <a:solidFill>
              <a:srgbClr val="D84E6A"/>
            </a:solidFill>
            <a:prstDash val="solid"/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38A03D24-B194-49DF-9305-C604AFC1DFA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876300"/>
            <a:ext cx="1657350" cy="304800"/>
          </a:xfrm>
          <a:prstGeom xmlns:a="http://schemas.openxmlformats.org/drawingml/2006/main" prst="roundRect">
            <a:avLst>
              <a:gd name="adj" fmla="val 25000"/>
            </a:avLst>
          </a:prstGeom>
          <a:solidFill xmlns:a="http://schemas.openxmlformats.org/drawingml/2006/main">
            <a:srgbClr val="FFF0F2"/>
          </a:solidFill>
          <a:ln xmlns:a="http://schemas.openxmlformats.org/drawingml/2006/main" w="9525">
            <a:solidFill>
              <a:srgbClr val="FFF0F2"/>
            </a:solidFill>
            <a:prstDash val="solid"/>
          </a:ln>
        </p:spPr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F3B6CBC3-4C39-409F-A998-7E8B27DD732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952500"/>
            <a:ext cx="142875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86806"/>
          </a:bodyPr>
          <a:lstStyle xmlns:a="http://schemas.openxmlformats.org/drawingml/2006/main"/>
          <a:p xmlns:a="http://schemas.openxmlformats.org/drawingml/2006/main">
            <a:pPr algn="ctr">
              <a:lnSpc>
                <a:spcPct val="112000"/>
              </a:lnSpc>
              <a:buNone/>
              <a:defRPr sz="900" b="1">
                <a:solidFill>
                  <a:srgbClr val="9E2F47"/>
                </a:solidFill>
                <a:latin typeface="PingFang SC"/>
                <a:ea typeface="PingFang SC"/>
                <a:cs typeface="PingFang SC"/>
              </a:defRPr>
            </a:pPr>
            <a:r>
              <a:rPr sz="900" b="1">
                <a:solidFill>
                  <a:srgbClr val="9E2F47"/>
                </a:solidFill>
                <a:latin typeface="PingFang SC"/>
                <a:ea typeface="PingFang SC"/>
                <a:cs typeface="PingFang SC"/>
              </a:rPr>
              <a:t>AI MARKETING LOOP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5374E6F1-C02B-462B-875D-54D2F18B0D7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1600200"/>
            <a:ext cx="7429500" cy="7429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96000"/>
              </a:lnSpc>
              <a:buNone/>
              <a:defRPr sz="4650" b="1">
                <a:solidFill>
                  <a:srgbClr val="14161F"/>
                </a:solidFill>
                <a:latin typeface="PingFang SC"/>
                <a:ea typeface="PingFang SC"/>
                <a:cs typeface="PingFang SC"/>
              </a:defRPr>
            </a:pPr>
            <a:r>
              <a:rPr sz="4650" b="1">
                <a:solidFill>
                  <a:srgbClr val="14161F"/>
                </a:solidFill>
                <a:latin typeface="PingFang SC"/>
                <a:ea typeface="PingFang SC"/>
                <a:cs typeface="PingFang SC"/>
              </a:rPr>
              <a:t>Vibe Marketing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B214457F-F02A-4B86-936B-7E30FA294B6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2381250"/>
            <a:ext cx="8191500" cy="6858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96000"/>
              </a:lnSpc>
              <a:buNone/>
              <a:defRPr sz="3375" b="1">
                <a:solidFill>
                  <a:srgbClr val="9E2F47"/>
                </a:solidFill>
                <a:latin typeface="PingFang SC"/>
                <a:ea typeface="PingFang SC"/>
                <a:cs typeface="PingFang SC"/>
              </a:defRPr>
            </a:pPr>
            <a:r>
              <a:rPr sz="3375" b="1">
                <a:solidFill>
                  <a:srgbClr val="9E2F47"/>
                </a:solidFill>
                <a:latin typeface="PingFang SC"/>
                <a:ea typeface="PingFang SC"/>
                <a:cs typeface="PingFang SC"/>
              </a:rPr>
              <a:t>从灵感到发布的 AI 营销闭环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E35786A7-06F6-402C-A525-F04A206F817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3448050"/>
            <a:ext cx="7524750" cy="781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88841"/>
          </a:bodyPr>
          <a:lstStyle xmlns:a="http://schemas.openxmlformats.org/drawingml/2006/main"/>
          <a:p xmlns:a="http://schemas.openxmlformats.org/drawingml/2006/main">
            <a:pPr algn="l">
              <a:lnSpc>
                <a:spcPct val="112000"/>
              </a:lnSpc>
              <a:buNone/>
              <a:defRPr sz="1725" b="0">
                <a:solidFill>
                  <a:srgbClr val="394150"/>
                </a:solidFill>
                <a:latin typeface="PingFang SC"/>
                <a:ea typeface="PingFang SC"/>
                <a:cs typeface="PingFang SC"/>
              </a:defRPr>
            </a:pPr>
            <a:r>
              <a:rPr sz="1725" b="0">
                <a:solidFill>
                  <a:srgbClr val="394150"/>
                </a:solidFill>
                <a:latin typeface="PingFang SC"/>
                <a:ea typeface="PingFang SC"/>
                <a:cs typeface="PingFang SC"/>
              </a:rPr>
              <a:t>不是让 AI 写几句广告词，而是让 agent 把 research、定位、内容、PPT/PDF、网站、blog 和微信群发布，推进到可验证的成品。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9A237500-2B3A-4BBD-A75E-1F6AFDB2B04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4591050"/>
            <a:ext cx="3238500" cy="0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28575">
            <a:solidFill>
              <a:srgbClr val="D84E6A"/>
            </a:solidFill>
            <a:prstDash val="solid"/>
          </a:ln>
        </p:spPr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28B14B0A-CEC8-4951-9F11-D17743EC9EE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5048250"/>
            <a:ext cx="7239000" cy="3238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12000"/>
              </a:lnSpc>
              <a:buNone/>
              <a:defRPr sz="1275" b="0">
                <a:solidFill>
                  <a:srgbClr val="737B8C"/>
                </a:solidFill>
                <a:latin typeface="PingFang SC"/>
                <a:ea typeface="PingFang SC"/>
                <a:cs typeface="PingFang SC"/>
              </a:defRPr>
            </a:pPr>
            <a:r>
              <a:rPr sz="1275" b="0">
                <a:solidFill>
                  <a:srgbClr val="737B8C"/>
                </a:solidFill>
                <a:latin typeface="PingFang SC"/>
                <a:ea typeface="PingFang SC"/>
                <a:cs typeface="PingFang SC"/>
              </a:rPr>
              <a:t>适合：内容运营｜营销人员｜小企业主｜AI 工具学习者</a:t>
            </a:r>
          </a:p>
        </p:txBody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C76B4DC6-A4A8-4BC7-874C-E5C3F671EF3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34375" y="895350"/>
            <a:ext cx="2952750" cy="4438650"/>
          </a:xfrm>
          <a:prstGeom xmlns:a="http://schemas.openxmlformats.org/drawingml/2006/main" prst="roundRect">
            <a:avLst>
              <a:gd name="adj" fmla="val 2581"/>
            </a:avLst>
          </a:prstGeom>
          <a:solidFill xmlns:a="http://schemas.openxmlformats.org/drawingml/2006/main">
            <a:srgbClr val="111827"/>
          </a:solidFill>
          <a:ln xmlns:a="http://schemas.openxmlformats.org/drawingml/2006/main" w="9525">
            <a:solidFill>
              <a:srgbClr val="111827"/>
            </a:solidFill>
            <a:prstDash val="solid"/>
          </a:ln>
        </p:spPr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1F59625B-21CF-4620-9A69-DA9FCE94042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43950" y="1257300"/>
            <a:ext cx="2000250" cy="4572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96000"/>
              </a:lnSpc>
              <a:buNone/>
              <a:defRPr sz="2475" b="1">
                <a:solidFill>
                  <a:srgbClr val="FFFFFF"/>
                </a:solidFill>
                <a:latin typeface="PingFang SC"/>
                <a:ea typeface="PingFang SC"/>
                <a:cs typeface="PingFang SC"/>
              </a:defRPr>
            </a:pPr>
            <a:r>
              <a:rPr sz="2475" b="1">
                <a:solidFill>
                  <a:srgbClr val="FFFFFF"/>
                </a:solidFill>
                <a:latin typeface="PingFang SC"/>
                <a:ea typeface="PingFang SC"/>
                <a:cs typeface="PingFang SC"/>
              </a:rPr>
              <a:t>TOPIC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5EDDFFE8-59CB-4D5B-966C-43D2F79D8CE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82050" y="2019300"/>
            <a:ext cx="1676400" cy="285750"/>
          </a:xfrm>
          <a:prstGeom xmlns:a="http://schemas.openxmlformats.org/drawingml/2006/main" prst="roundRect">
            <a:avLst>
              <a:gd name="adj" fmla="val 26667"/>
            </a:avLst>
          </a:prstGeom>
          <a:solidFill xmlns:a="http://schemas.openxmlformats.org/drawingml/2006/main">
            <a:srgbClr val="202A3D"/>
          </a:solidFill>
          <a:ln xmlns:a="http://schemas.openxmlformats.org/drawingml/2006/main" w="9525">
            <a:solidFill>
              <a:srgbClr val="202A3D"/>
            </a:solidFill>
            <a:prstDash val="solid"/>
          </a:ln>
        </p:spPr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631E7370-E86A-443E-8A9C-01FDF7158F8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972550" y="2085975"/>
            <a:ext cx="1295400" cy="1238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80605"/>
          </a:bodyPr>
          <a:lstStyle xmlns:a="http://schemas.openxmlformats.org/drawingml/2006/main"/>
          <a:p xmlns:a="http://schemas.openxmlformats.org/drawingml/2006/main">
            <a:pPr algn="ctr">
              <a:lnSpc>
                <a:spcPct val="112000"/>
              </a:lnSpc>
              <a:buNone/>
              <a:defRPr sz="900" b="1">
                <a:solidFill>
                  <a:srgbClr val="FFFFFF"/>
                </a:solidFill>
                <a:latin typeface="PingFang SC"/>
                <a:ea typeface="PingFang SC"/>
                <a:cs typeface="PingFang SC"/>
              </a:defRPr>
            </a:pPr>
            <a:r>
              <a:rPr sz="900" b="1">
                <a:solidFill>
                  <a:srgbClr val="FFFFFF"/>
                </a:solidFill>
                <a:latin typeface="PingFang SC"/>
                <a:ea typeface="PingFang SC"/>
                <a:cs typeface="PingFang SC"/>
              </a:rPr>
              <a:t>Research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EEA92CBB-9E36-46BB-8373-B05441DB478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515600" y="2286000"/>
            <a:ext cx="32385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74405"/>
          </a:bodyPr>
          <a:lstStyle xmlns:a="http://schemas.openxmlformats.org/drawingml/2006/main"/>
          <a:p xmlns:a="http://schemas.openxmlformats.org/drawingml/2006/main">
            <a:pPr algn="ctr">
              <a:lnSpc>
                <a:spcPct val="112000"/>
              </a:lnSpc>
              <a:buNone/>
              <a:defRPr sz="1350" b="0">
                <a:solidFill>
                  <a:srgbClr val="AEB7C8"/>
                </a:solidFill>
                <a:latin typeface="PingFang SC"/>
                <a:ea typeface="PingFang SC"/>
                <a:cs typeface="PingFang SC"/>
              </a:defRPr>
            </a:pPr>
            <a:r>
              <a:rPr sz="1350" b="0">
                <a:solidFill>
                  <a:srgbClr val="AEB7C8"/>
                </a:solidFill>
                <a:latin typeface="PingFang SC"/>
                <a:ea typeface="PingFang SC"/>
                <a:cs typeface="PingFang SC"/>
              </a:rPr>
              <a:t>↓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56F1E9BA-B458-40D6-BBDF-48A9B200147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82050" y="2533650"/>
            <a:ext cx="1676400" cy="285750"/>
          </a:xfrm>
          <a:prstGeom xmlns:a="http://schemas.openxmlformats.org/drawingml/2006/main" prst="roundRect">
            <a:avLst>
              <a:gd name="adj" fmla="val 26667"/>
            </a:avLst>
          </a:prstGeom>
          <a:solidFill xmlns:a="http://schemas.openxmlformats.org/drawingml/2006/main">
            <a:srgbClr val="202A3D"/>
          </a:solidFill>
          <a:ln xmlns:a="http://schemas.openxmlformats.org/drawingml/2006/main" w="9525">
            <a:solidFill>
              <a:srgbClr val="202A3D"/>
            </a:solidFill>
            <a:prstDash val="solid"/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D5BFC659-CA62-4711-8EE9-921F9DC5F0B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972550" y="2600325"/>
            <a:ext cx="1295400" cy="1238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80605"/>
          </a:bodyPr>
          <a:lstStyle xmlns:a="http://schemas.openxmlformats.org/drawingml/2006/main"/>
          <a:p xmlns:a="http://schemas.openxmlformats.org/drawingml/2006/main">
            <a:pPr algn="ctr">
              <a:lnSpc>
                <a:spcPct val="112000"/>
              </a:lnSpc>
              <a:buNone/>
              <a:defRPr sz="900" b="1">
                <a:solidFill>
                  <a:srgbClr val="FFFFFF"/>
                </a:solidFill>
                <a:latin typeface="PingFang SC"/>
                <a:ea typeface="PingFang SC"/>
                <a:cs typeface="PingFang SC"/>
              </a:defRPr>
            </a:pPr>
            <a:r>
              <a:rPr sz="900" b="1">
                <a:solidFill>
                  <a:srgbClr val="FFFFFF"/>
                </a:solidFill>
                <a:latin typeface="PingFang SC"/>
                <a:ea typeface="PingFang SC"/>
                <a:cs typeface="PingFang SC"/>
              </a:rPr>
              <a:t>Position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45B82F90-F5C9-408E-9AA1-22DD0064B5D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515600" y="2800350"/>
            <a:ext cx="32385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74405"/>
          </a:bodyPr>
          <a:lstStyle xmlns:a="http://schemas.openxmlformats.org/drawingml/2006/main"/>
          <a:p xmlns:a="http://schemas.openxmlformats.org/drawingml/2006/main">
            <a:pPr algn="ctr">
              <a:lnSpc>
                <a:spcPct val="112000"/>
              </a:lnSpc>
              <a:buNone/>
              <a:defRPr sz="1350" b="0">
                <a:solidFill>
                  <a:srgbClr val="AEB7C8"/>
                </a:solidFill>
                <a:latin typeface="PingFang SC"/>
                <a:ea typeface="PingFang SC"/>
                <a:cs typeface="PingFang SC"/>
              </a:defRPr>
            </a:pPr>
            <a:r>
              <a:rPr sz="1350" b="0">
                <a:solidFill>
                  <a:srgbClr val="AEB7C8"/>
                </a:solidFill>
                <a:latin typeface="PingFang SC"/>
                <a:ea typeface="PingFang SC"/>
                <a:cs typeface="PingFang SC"/>
              </a:rPr>
              <a:t>↓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A5B69D8B-0D4A-4777-BE7D-57AC4550715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82050" y="3048000"/>
            <a:ext cx="1676400" cy="285750"/>
          </a:xfrm>
          <a:prstGeom xmlns:a="http://schemas.openxmlformats.org/drawingml/2006/main" prst="roundRect">
            <a:avLst>
              <a:gd name="adj" fmla="val 26667"/>
            </a:avLst>
          </a:prstGeom>
          <a:solidFill xmlns:a="http://schemas.openxmlformats.org/drawingml/2006/main">
            <a:srgbClr val="202A3D"/>
          </a:solidFill>
          <a:ln xmlns:a="http://schemas.openxmlformats.org/drawingml/2006/main" w="9525">
            <a:solidFill>
              <a:srgbClr val="202A3D"/>
            </a:solidFill>
            <a:prstDash val="solid"/>
          </a:ln>
        </p:spPr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92BCDC70-0F14-4E96-B49C-6E76DE0E2B2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972550" y="3114675"/>
            <a:ext cx="1295400" cy="1238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80605"/>
          </a:bodyPr>
          <a:lstStyle xmlns:a="http://schemas.openxmlformats.org/drawingml/2006/main"/>
          <a:p xmlns:a="http://schemas.openxmlformats.org/drawingml/2006/main">
            <a:pPr algn="ctr">
              <a:lnSpc>
                <a:spcPct val="112000"/>
              </a:lnSpc>
              <a:buNone/>
              <a:defRPr sz="900" b="1">
                <a:solidFill>
                  <a:srgbClr val="FFFFFF"/>
                </a:solidFill>
                <a:latin typeface="PingFang SC"/>
                <a:ea typeface="PingFang SC"/>
                <a:cs typeface="PingFang SC"/>
              </a:defRPr>
            </a:pPr>
            <a:r>
              <a:rPr sz="900" b="1">
                <a:solidFill>
                  <a:srgbClr val="FFFFFF"/>
                </a:solidFill>
                <a:latin typeface="PingFang SC"/>
                <a:ea typeface="PingFang SC"/>
                <a:cs typeface="PingFang SC"/>
              </a:rPr>
              <a:t>Build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297B0136-0892-4F5E-8B8D-A11BF95EEDE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515600" y="3314700"/>
            <a:ext cx="32385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74405"/>
          </a:bodyPr>
          <a:lstStyle xmlns:a="http://schemas.openxmlformats.org/drawingml/2006/main"/>
          <a:p xmlns:a="http://schemas.openxmlformats.org/drawingml/2006/main">
            <a:pPr algn="ctr">
              <a:lnSpc>
                <a:spcPct val="112000"/>
              </a:lnSpc>
              <a:buNone/>
              <a:defRPr sz="1350" b="0">
                <a:solidFill>
                  <a:srgbClr val="AEB7C8"/>
                </a:solidFill>
                <a:latin typeface="PingFang SC"/>
                <a:ea typeface="PingFang SC"/>
                <a:cs typeface="PingFang SC"/>
              </a:defRPr>
            </a:pPr>
            <a:r>
              <a:rPr sz="1350" b="0">
                <a:solidFill>
                  <a:srgbClr val="AEB7C8"/>
                </a:solidFill>
                <a:latin typeface="PingFang SC"/>
                <a:ea typeface="PingFang SC"/>
                <a:cs typeface="PingFang SC"/>
              </a:rPr>
              <a:t>↓</a:t>
            </a:r>
          </a:p>
        </p:txBody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E3944E55-D0B8-49EC-B1CE-D31CD3B4433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82050" y="3562350"/>
            <a:ext cx="1676400" cy="285750"/>
          </a:xfrm>
          <a:prstGeom xmlns:a="http://schemas.openxmlformats.org/drawingml/2006/main" prst="roundRect">
            <a:avLst>
              <a:gd name="adj" fmla="val 26667"/>
            </a:avLst>
          </a:prstGeom>
          <a:solidFill xmlns:a="http://schemas.openxmlformats.org/drawingml/2006/main">
            <a:srgbClr val="D84E6A"/>
          </a:solidFill>
          <a:ln xmlns:a="http://schemas.openxmlformats.org/drawingml/2006/main" w="9525">
            <a:solidFill>
              <a:srgbClr val="D84E6A"/>
            </a:solidFill>
            <a:prstDash val="solid"/>
          </a:ln>
        </p:spPr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A70189D9-4D73-4BA1-9D8B-C9A18EB0D05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972550" y="3629025"/>
            <a:ext cx="1295400" cy="1238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80605"/>
          </a:bodyPr>
          <a:lstStyle xmlns:a="http://schemas.openxmlformats.org/drawingml/2006/main"/>
          <a:p xmlns:a="http://schemas.openxmlformats.org/drawingml/2006/main">
            <a:pPr algn="ctr">
              <a:lnSpc>
                <a:spcPct val="112000"/>
              </a:lnSpc>
              <a:buNone/>
              <a:defRPr sz="900" b="1">
                <a:solidFill>
                  <a:srgbClr val="FFFFFF"/>
                </a:solidFill>
                <a:latin typeface="PingFang SC"/>
                <a:ea typeface="PingFang SC"/>
                <a:cs typeface="PingFang SC"/>
              </a:defRPr>
            </a:pPr>
            <a:r>
              <a:rPr sz="900" b="1">
                <a:solidFill>
                  <a:srgbClr val="FFFFFF"/>
                </a:solidFill>
                <a:latin typeface="PingFang SC"/>
                <a:ea typeface="PingFang SC"/>
                <a:cs typeface="PingFang SC"/>
              </a:rPr>
              <a:t>Publish</a:t>
            </a:r>
          </a:p>
        </p:txBody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BA3257C1-5637-41C9-83C2-8F600B5F7C1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515600" y="3829050"/>
            <a:ext cx="32385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74405"/>
          </a:bodyPr>
          <a:lstStyle xmlns:a="http://schemas.openxmlformats.org/drawingml/2006/main"/>
          <a:p xmlns:a="http://schemas.openxmlformats.org/drawingml/2006/main">
            <a:pPr algn="ctr">
              <a:lnSpc>
                <a:spcPct val="112000"/>
              </a:lnSpc>
              <a:buNone/>
              <a:defRPr sz="1350" b="0">
                <a:solidFill>
                  <a:srgbClr val="AEB7C8"/>
                </a:solidFill>
                <a:latin typeface="PingFang SC"/>
                <a:ea typeface="PingFang SC"/>
                <a:cs typeface="PingFang SC"/>
              </a:defRPr>
            </a:pPr>
            <a:r>
              <a:rPr sz="1350" b="0">
                <a:solidFill>
                  <a:srgbClr val="AEB7C8"/>
                </a:solidFill>
                <a:latin typeface="PingFang SC"/>
                <a:ea typeface="PingFang SC"/>
                <a:cs typeface="PingFang SC"/>
              </a:rPr>
              <a:t>↓</a:t>
            </a:r>
          </a:p>
        </p:txBody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C72E13F5-CEC0-4A59-9988-547FCB2873E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82050" y="4076700"/>
            <a:ext cx="1676400" cy="285750"/>
          </a:xfrm>
          <a:prstGeom xmlns:a="http://schemas.openxmlformats.org/drawingml/2006/main" prst="roundRect">
            <a:avLst>
              <a:gd name="adj" fmla="val 26667"/>
            </a:avLst>
          </a:prstGeom>
          <a:solidFill xmlns:a="http://schemas.openxmlformats.org/drawingml/2006/main">
            <a:srgbClr val="202A3D"/>
          </a:solidFill>
          <a:ln xmlns:a="http://schemas.openxmlformats.org/drawingml/2006/main" w="9525">
            <a:solidFill>
              <a:srgbClr val="202A3D"/>
            </a:solidFill>
            <a:prstDash val="solid"/>
          </a:ln>
        </p:spPr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81DB31D6-EB39-4F2D-B6BC-D6F9EF2E88B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972550" y="4143375"/>
            <a:ext cx="1295400" cy="1238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80605"/>
          </a:bodyPr>
          <a:lstStyle xmlns:a="http://schemas.openxmlformats.org/drawingml/2006/main"/>
          <a:p xmlns:a="http://schemas.openxmlformats.org/drawingml/2006/main">
            <a:pPr algn="ctr">
              <a:lnSpc>
                <a:spcPct val="112000"/>
              </a:lnSpc>
              <a:buNone/>
              <a:defRPr sz="900" b="1">
                <a:solidFill>
                  <a:srgbClr val="FFFFFF"/>
                </a:solidFill>
                <a:latin typeface="PingFang SC"/>
                <a:ea typeface="PingFang SC"/>
                <a:cs typeface="PingFang SC"/>
              </a:defRPr>
            </a:pPr>
            <a:r>
              <a:rPr sz="900" b="1">
                <a:solidFill>
                  <a:srgbClr val="FFFFFF"/>
                </a:solidFill>
                <a:latin typeface="PingFang SC"/>
                <a:ea typeface="PingFang SC"/>
                <a:cs typeface="PingFang SC"/>
              </a:rPr>
              <a:t>Iterate</a:t>
            </a:r>
          </a:p>
        </p:txBody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218AC27A-DFB3-426D-B4FD-0167F4F0AE4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05850" y="4743450"/>
            <a:ext cx="219075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91912"/>
          </a:bodyPr>
          <a:lstStyle xmlns:a="http://schemas.openxmlformats.org/drawingml/2006/main"/>
          <a:p xmlns:a="http://schemas.openxmlformats.org/drawingml/2006/main">
            <a:pPr algn="ctr">
              <a:lnSpc>
                <a:spcPct val="112000"/>
              </a:lnSpc>
              <a:buNone/>
              <a:defRPr sz="1275" b="1">
                <a:solidFill>
                  <a:srgbClr val="EAF0FA"/>
                </a:solidFill>
                <a:latin typeface="PingFang SC"/>
                <a:ea typeface="PingFang SC"/>
                <a:cs typeface="PingFang SC"/>
              </a:defRPr>
            </a:pPr>
            <a:r>
              <a:rPr sz="1275" b="1">
                <a:solidFill>
                  <a:srgbClr val="EAF0FA"/>
                </a:solidFill>
                <a:latin typeface="PingFang SC"/>
                <a:ea typeface="PingFang SC"/>
                <a:cs typeface="PingFang SC"/>
              </a:rPr>
              <a:t>营销不是一次生成</a:t>
            </a:r>
          </a:p>
          <a:p xmlns:a="http://schemas.openxmlformats.org/drawingml/2006/main">
            <a:pPr algn="ctr">
              <a:lnSpc>
                <a:spcPct val="112000"/>
              </a:lnSpc>
              <a:buNone/>
              <a:defRPr sz="1275" b="1">
                <a:solidFill>
                  <a:srgbClr val="EAF0FA"/>
                </a:solidFill>
                <a:latin typeface="PingFang SC"/>
                <a:ea typeface="PingFang SC"/>
                <a:cs typeface="PingFang SC"/>
              </a:defRPr>
            </a:pPr>
            <a:r>
              <a:rPr sz="1275" b="1">
                <a:solidFill>
                  <a:srgbClr val="EAF0FA"/>
                </a:solidFill>
                <a:latin typeface="PingFang SC"/>
                <a:ea typeface="PingFang SC"/>
                <a:cs typeface="PingFang SC"/>
              </a:rPr>
              <a:t>而是一轮发布系统</a:t>
            </a:r>
          </a:p>
        </p:txBody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D8841F0A-830E-468A-91DC-0BA8D175E3E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7145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84E6A"/>
          </a:solidFill>
          <a:ln xmlns:a="http://schemas.openxmlformats.org/drawingml/2006/main" w="9525">
            <a:solidFill>
              <a:srgbClr val="D84E6A"/>
            </a:solidFill>
            <a:prstDash val="solid"/>
          </a:ln>
        </p:spPr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F25C1DC5-F8C3-49B1-BD1D-F35543409E5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6238875"/>
            <a:ext cx="11087100" cy="0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9525">
            <a:solidFill>
              <a:srgbClr val="DDD5C8"/>
            </a:solidFill>
            <a:prstDash val="solid"/>
          </a:ln>
        </p:spPr>
      </p:sp>
      <p:sp>
        <p:nvSpPr>
          <p:cNvPr id="28" name="">
            <a:extLst xmlns:a="http://schemas.openxmlformats.org/drawingml/2006/main">
              <a:ext uri="{FF2B5EF4-FFF2-40B4-BE49-F238E27FC236}">
                <a16:creationId xmlns:a16="http://schemas.microsoft.com/office/drawing/2014/main" id="{F8CE19CE-A037-476D-81B0-8184E730362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6438900"/>
            <a:ext cx="495300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12000"/>
              </a:lnSpc>
              <a:buNone/>
              <a:defRPr sz="825" b="0">
                <a:solidFill>
                  <a:srgbClr val="737B8C"/>
                </a:solidFill>
                <a:latin typeface="PingFang SC"/>
                <a:ea typeface="PingFang SC"/>
                <a:cs typeface="PingFang SC"/>
              </a:defRPr>
            </a:pPr>
            <a:r>
              <a:rPr sz="825" b="0">
                <a:solidFill>
                  <a:srgbClr val="737B8C"/>
                </a:solidFill>
                <a:latin typeface="PingFang SC"/>
                <a:ea typeface="PingFang SC"/>
                <a:cs typeface="PingFang SC"/>
              </a:rPr>
              <a:t>Vibe Marketing 入门实战</a:t>
            </a:r>
          </a:p>
        </p:txBody>
      </p:sp>
      <p:sp>
        <p:nvSpPr>
          <p:cNvPr id="29" name="">
            <a:extLst xmlns:a="http://schemas.openxmlformats.org/drawingml/2006/main">
              <a:ext uri="{FF2B5EF4-FFF2-40B4-BE49-F238E27FC236}">
                <a16:creationId xmlns:a16="http://schemas.microsoft.com/office/drawing/2014/main" id="{851F2A55-B3D3-4ED7-B9CF-47E4160949B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182350" y="6438900"/>
            <a:ext cx="45720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r">
              <a:lnSpc>
                <a:spcPct val="112000"/>
              </a:lnSpc>
              <a:buNone/>
              <a:defRPr sz="825" b="0">
                <a:solidFill>
                  <a:srgbClr val="737B8C"/>
                </a:solidFill>
                <a:latin typeface="PingFang SC"/>
                <a:ea typeface="PingFang SC"/>
                <a:cs typeface="PingFang SC"/>
              </a:defRPr>
            </a:pPr>
            <a:r>
              <a:rPr sz="825" b="0">
                <a:solidFill>
                  <a:srgbClr val="737B8C"/>
                </a:solidFill>
                <a:latin typeface="PingFang SC"/>
                <a:ea typeface="PingFang SC"/>
                <a:cs typeface="PingFang SC"/>
              </a:rPr>
              <a:t>01</a:t>
            </a:r>
          </a:p>
        </p:txBody>
      </p:sp>
    </p:spTree>
    <p:extLst>
      <p:ext uri="{BB962C8B-B14F-4D97-AF65-F5344CB8AC3E}">
        <p14:creationId xmlns:p14="http://schemas.microsoft.com/office/powerpoint/2010/main" val="650221720"/>
      </p:ext>
    </p:extLst>
  </p:cSld>
</p:sld>
</file>

<file path=ppt/slides/slide10.xml><?xml version="1.0" encoding="utf-8"?>
<p:sld xmlns:p="http://schemas.openxmlformats.org/presentationml/2006/main">
  <p:cSld>
    <p:bg>
      <p:bgPr>
        <a:solidFill xmlns:a="http://schemas.openxmlformats.org/drawingml/2006/main">
          <a:srgbClr val="F8F5EF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2459876F-D6D5-4CCF-B612-4D65BB7F97E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7145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84E6A"/>
          </a:solidFill>
          <a:ln xmlns:a="http://schemas.openxmlformats.org/drawingml/2006/main" w="9525">
            <a:solidFill>
              <a:srgbClr val="D84E6A"/>
            </a:solidFill>
            <a:prstDash val="solid"/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F1798D81-5E9D-4AED-BCFC-5DCD60B5FA0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6238875"/>
            <a:ext cx="11087100" cy="0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9525">
            <a:solidFill>
              <a:srgbClr val="DDD5C8"/>
            </a:solidFill>
            <a:prstDash val="solid"/>
          </a:ln>
        </p:spPr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1570F9EE-D82E-49B9-8202-0D148D24B02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6438900"/>
            <a:ext cx="495300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12000"/>
              </a:lnSpc>
              <a:buNone/>
              <a:defRPr sz="825" b="0">
                <a:solidFill>
                  <a:srgbClr val="737B8C"/>
                </a:solidFill>
                <a:latin typeface="PingFang SC"/>
                <a:ea typeface="PingFang SC"/>
                <a:cs typeface="PingFang SC"/>
              </a:defRPr>
            </a:pPr>
            <a:r>
              <a:rPr sz="825" b="0">
                <a:solidFill>
                  <a:srgbClr val="737B8C"/>
                </a:solidFill>
                <a:latin typeface="PingFang SC"/>
                <a:ea typeface="PingFang SC"/>
                <a:cs typeface="PingFang SC"/>
              </a:rPr>
              <a:t>Vibe Marketing 入门实战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140E7CFD-D6B8-485B-8DDD-04C5A4D5D6F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182350" y="6438900"/>
            <a:ext cx="45720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r">
              <a:lnSpc>
                <a:spcPct val="112000"/>
              </a:lnSpc>
              <a:buNone/>
              <a:defRPr sz="825" b="0">
                <a:solidFill>
                  <a:srgbClr val="737B8C"/>
                </a:solidFill>
                <a:latin typeface="PingFang SC"/>
                <a:ea typeface="PingFang SC"/>
                <a:cs typeface="PingFang SC"/>
              </a:defRPr>
            </a:pPr>
            <a:r>
              <a:rPr sz="825" b="0">
                <a:solidFill>
                  <a:srgbClr val="737B8C"/>
                </a:solidFill>
                <a:latin typeface="PingFang SC"/>
                <a:ea typeface="PingFang SC"/>
                <a:cs typeface="PingFang SC"/>
              </a:rPr>
              <a:t>10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343DAB15-2349-47D8-924D-ECBB9445373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514350"/>
            <a:ext cx="819150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12000"/>
              </a:lnSpc>
              <a:buNone/>
              <a:defRPr sz="975" b="1">
                <a:solidFill>
                  <a:srgbClr val="9E2F47"/>
                </a:solidFill>
                <a:latin typeface="PingFang SC"/>
                <a:ea typeface="PingFang SC"/>
                <a:cs typeface="PingFang SC"/>
              </a:defRPr>
            </a:pPr>
            <a:r>
              <a:rPr sz="975" b="1">
                <a:solidFill>
                  <a:srgbClr val="9E2F47"/>
                </a:solidFill>
                <a:latin typeface="PingFang SC"/>
                <a:ea typeface="PingFang SC"/>
                <a:cs typeface="PingFang SC"/>
              </a:rPr>
              <a:t>风险控制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6AE9C6FE-0CDC-42B6-90C9-D8184F0F918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990600"/>
            <a:ext cx="7239000" cy="533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96000"/>
              </a:lnSpc>
              <a:buNone/>
              <a:defRPr sz="3300" b="1">
                <a:solidFill>
                  <a:srgbClr val="14161F"/>
                </a:solidFill>
                <a:latin typeface="PingFang SC"/>
                <a:ea typeface="PingFang SC"/>
                <a:cs typeface="PingFang SC"/>
              </a:defRPr>
            </a:pPr>
            <a:r>
              <a:rPr sz="3300" b="1">
                <a:solidFill>
                  <a:srgbClr val="14161F"/>
                </a:solidFill>
                <a:latin typeface="PingFang SC"/>
                <a:ea typeface="PingFang SC"/>
                <a:cs typeface="PingFang SC"/>
              </a:rPr>
              <a:t>Vibe Marketing 最大风险：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BA1B7AA6-8A62-4568-8930-BAA38FFF0AB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1562100"/>
            <a:ext cx="7239000" cy="533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96000"/>
              </a:lnSpc>
              <a:buNone/>
              <a:defRPr sz="3300" b="1">
                <a:solidFill>
                  <a:srgbClr val="9E2F47"/>
                </a:solidFill>
                <a:latin typeface="PingFang SC"/>
                <a:ea typeface="PingFang SC"/>
                <a:cs typeface="PingFang SC"/>
              </a:defRPr>
            </a:pPr>
            <a:r>
              <a:rPr sz="3300" b="1">
                <a:solidFill>
                  <a:srgbClr val="9E2F47"/>
                </a:solidFill>
                <a:latin typeface="PingFang SC"/>
                <a:ea typeface="PingFang SC"/>
                <a:cs typeface="PingFang SC"/>
              </a:rPr>
              <a:t>AI 很快地做错一整套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D1FB231D-E384-4D72-881D-8FE96B37BF9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2724150"/>
            <a:ext cx="4953000" cy="857250"/>
          </a:xfrm>
          <a:prstGeom xmlns:a="http://schemas.openxmlformats.org/drawingml/2006/main" prst="roundRect">
            <a:avLst>
              <a:gd name="adj" fmla="val 8889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DD5C8"/>
            </a:solidFill>
            <a:prstDash val="solid"/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FD685C94-762A-4C3A-929B-FB854C580F3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2724150"/>
            <a:ext cx="76200" cy="857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84E6A"/>
          </a:solidFill>
          <a:ln xmlns:a="http://schemas.openxmlformats.org/drawingml/2006/main" w="9525">
            <a:solidFill>
              <a:srgbClr val="D84E6A"/>
            </a:solidFill>
            <a:prstDash val="solid"/>
          </a:ln>
        </p:spPr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CA81CDBA-15BD-4972-BD11-CBDD366B049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2952750"/>
            <a:ext cx="44958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12000"/>
              </a:lnSpc>
              <a:buNone/>
              <a:defRPr sz="1425" b="1">
                <a:solidFill>
                  <a:srgbClr val="14161F"/>
                </a:solidFill>
                <a:latin typeface="PingFang SC"/>
                <a:ea typeface="PingFang SC"/>
                <a:cs typeface="PingFang SC"/>
              </a:defRPr>
            </a:pPr>
            <a:r>
              <a:rPr sz="1425" b="1">
                <a:solidFill>
                  <a:srgbClr val="14161F"/>
                </a:solidFill>
                <a:latin typeface="PingFang SC"/>
                <a:ea typeface="PingFang SC"/>
                <a:cs typeface="PingFang SC"/>
              </a:rPr>
              <a:t>AI slop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1646035D-AFB6-487C-B034-3E91AD0944F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3409950"/>
            <a:ext cx="4419600" cy="571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28249"/>
          </a:bodyPr>
          <a:lstStyle xmlns:a="http://schemas.openxmlformats.org/drawingml/2006/main"/>
          <a:p xmlns:a="http://schemas.openxmlformats.org/drawingml/2006/main">
            <a:pPr algn="l">
              <a:lnSpc>
                <a:spcPct val="118000"/>
              </a:lnSpc>
              <a:buNone/>
              <a:defRPr sz="1125" b="0">
                <a:solidFill>
                  <a:srgbClr val="394150"/>
                </a:solidFill>
                <a:latin typeface="PingFang SC"/>
                <a:ea typeface="PingFang SC"/>
                <a:cs typeface="PingFang SC"/>
              </a:defRPr>
            </a:pPr>
            <a:r>
              <a:rPr sz="1125" b="0">
                <a:solidFill>
                  <a:srgbClr val="394150"/>
                </a:solidFill>
                <a:latin typeface="PingFang SC"/>
                <a:ea typeface="PingFang SC"/>
                <a:cs typeface="PingFang SC"/>
              </a:rPr>
              <a:t>所有内容都像同一个营销号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C532557E-41CD-4663-9EF6-F4950627B21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91250" y="2724150"/>
            <a:ext cx="4953000" cy="857250"/>
          </a:xfrm>
          <a:prstGeom xmlns:a="http://schemas.openxmlformats.org/drawingml/2006/main" prst="roundRect">
            <a:avLst>
              <a:gd name="adj" fmla="val 8889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DD5C8"/>
            </a:solidFill>
            <a:prstDash val="solid"/>
          </a:ln>
        </p:spPr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97C77EF5-598D-416F-976C-820F8817344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91250" y="2724150"/>
            <a:ext cx="76200" cy="857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B98116"/>
          </a:solidFill>
          <a:ln xmlns:a="http://schemas.openxmlformats.org/drawingml/2006/main" w="9525">
            <a:solidFill>
              <a:srgbClr val="B98116"/>
            </a:solidFill>
            <a:prstDash val="solid"/>
          </a:ln>
        </p:spPr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2590B5CE-E969-45C5-9680-6CCBDC4C337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57950" y="2952750"/>
            <a:ext cx="44958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12000"/>
              </a:lnSpc>
              <a:buNone/>
              <a:defRPr sz="1425" b="1">
                <a:solidFill>
                  <a:srgbClr val="14161F"/>
                </a:solidFill>
                <a:latin typeface="PingFang SC"/>
                <a:ea typeface="PingFang SC"/>
                <a:cs typeface="PingFang SC"/>
              </a:defRPr>
            </a:pPr>
            <a:r>
              <a:rPr sz="1425" b="1">
                <a:solidFill>
                  <a:srgbClr val="14161F"/>
                </a:solidFill>
                <a:latin typeface="PingFang SC"/>
                <a:ea typeface="PingFang SC"/>
                <a:cs typeface="PingFang SC"/>
              </a:rPr>
              <a:t>事实错误</a:t>
            </a:r>
          </a:p>
        </p:txBody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12922A79-F0F8-4549-AB9F-6A808FFF215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57950" y="3409950"/>
            <a:ext cx="4419600" cy="571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28249"/>
          </a:bodyPr>
          <a:lstStyle xmlns:a="http://schemas.openxmlformats.org/drawingml/2006/main"/>
          <a:p xmlns:a="http://schemas.openxmlformats.org/drawingml/2006/main">
            <a:pPr algn="l">
              <a:lnSpc>
                <a:spcPct val="118000"/>
              </a:lnSpc>
              <a:buNone/>
              <a:defRPr sz="1125" b="0">
                <a:solidFill>
                  <a:srgbClr val="394150"/>
                </a:solidFill>
                <a:latin typeface="PingFang SC"/>
                <a:ea typeface="PingFang SC"/>
                <a:cs typeface="PingFang SC"/>
              </a:defRPr>
            </a:pPr>
            <a:r>
              <a:rPr sz="1125" b="0">
                <a:solidFill>
                  <a:srgbClr val="394150"/>
                </a:solidFill>
                <a:latin typeface="PingFang SC"/>
                <a:ea typeface="PingFang SC"/>
                <a:cs typeface="PingFang SC"/>
              </a:rPr>
              <a:t>来源、日期、数据没有核验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9328DBBE-037F-4940-B277-3CC5B990403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3867150"/>
            <a:ext cx="4953000" cy="857250"/>
          </a:xfrm>
          <a:prstGeom xmlns:a="http://schemas.openxmlformats.org/drawingml/2006/main" prst="roundRect">
            <a:avLst>
              <a:gd name="adj" fmla="val 8889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DD5C8"/>
            </a:solidFill>
            <a:prstDash val="solid"/>
          </a:ln>
        </p:spPr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931CB53C-B21A-4179-BDBD-3F563B6314C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3867150"/>
            <a:ext cx="76200" cy="857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656D9"/>
          </a:solidFill>
          <a:ln xmlns:a="http://schemas.openxmlformats.org/drawingml/2006/main" w="9525">
            <a:solidFill>
              <a:srgbClr val="2656D9"/>
            </a:solidFill>
            <a:prstDash val="solid"/>
          </a:ln>
        </p:spPr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C43C623B-C722-49D2-9166-7DD61986F3D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4095750"/>
            <a:ext cx="44958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12000"/>
              </a:lnSpc>
              <a:buNone/>
              <a:defRPr sz="1425" b="1">
                <a:solidFill>
                  <a:srgbClr val="14161F"/>
                </a:solidFill>
                <a:latin typeface="PingFang SC"/>
                <a:ea typeface="PingFang SC"/>
                <a:cs typeface="PingFang SC"/>
              </a:defRPr>
            </a:pPr>
            <a:r>
              <a:rPr sz="1425" b="1">
                <a:solidFill>
                  <a:srgbClr val="14161F"/>
                </a:solidFill>
                <a:latin typeface="PingFang SC"/>
                <a:ea typeface="PingFang SC"/>
                <a:cs typeface="PingFang SC"/>
              </a:rPr>
              <a:t>过度承诺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102D1110-EC8B-4AEA-85DE-0E7A58BB30F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4552950"/>
            <a:ext cx="4419600" cy="571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28249"/>
          </a:bodyPr>
          <a:lstStyle xmlns:a="http://schemas.openxmlformats.org/drawingml/2006/main"/>
          <a:p xmlns:a="http://schemas.openxmlformats.org/drawingml/2006/main">
            <a:pPr algn="l">
              <a:lnSpc>
                <a:spcPct val="118000"/>
              </a:lnSpc>
              <a:buNone/>
              <a:defRPr sz="1125" b="0">
                <a:solidFill>
                  <a:srgbClr val="394150"/>
                </a:solidFill>
                <a:latin typeface="PingFang SC"/>
                <a:ea typeface="PingFang SC"/>
                <a:cs typeface="PingFang SC"/>
              </a:defRPr>
            </a:pPr>
            <a:r>
              <a:rPr sz="1125" b="0">
                <a:solidFill>
                  <a:srgbClr val="394150"/>
                </a:solidFill>
                <a:latin typeface="PingFang SC"/>
                <a:ea typeface="PingFang SC"/>
                <a:cs typeface="PingFang SC"/>
              </a:rPr>
              <a:t>医疗、移民、金融、法律尤其危险</a:t>
            </a:r>
          </a:p>
        </p:txBody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8E6BF8E8-3CC9-42C8-8BCA-0F000CBE847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91250" y="3867150"/>
            <a:ext cx="4953000" cy="857250"/>
          </a:xfrm>
          <a:prstGeom xmlns:a="http://schemas.openxmlformats.org/drawingml/2006/main" prst="roundRect">
            <a:avLst>
              <a:gd name="adj" fmla="val 8889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DD5C8"/>
            </a:solidFill>
            <a:prstDash val="solid"/>
          </a:ln>
        </p:spPr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26E475F6-9CDA-4239-9FE5-D44FB23C8E0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91250" y="3867150"/>
            <a:ext cx="76200" cy="857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E8F86"/>
          </a:solidFill>
          <a:ln xmlns:a="http://schemas.openxmlformats.org/drawingml/2006/main" w="9525">
            <a:solidFill>
              <a:srgbClr val="0E8F86"/>
            </a:solidFill>
            <a:prstDash val="solid"/>
          </a:ln>
        </p:spPr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89B9B275-D454-4516-88A0-DF9397E6F89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57950" y="4095750"/>
            <a:ext cx="44958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12000"/>
              </a:lnSpc>
              <a:buNone/>
              <a:defRPr sz="1425" b="1">
                <a:solidFill>
                  <a:srgbClr val="14161F"/>
                </a:solidFill>
                <a:latin typeface="PingFang SC"/>
                <a:ea typeface="PingFang SC"/>
                <a:cs typeface="PingFang SC"/>
              </a:defRPr>
            </a:pPr>
            <a:r>
              <a:rPr sz="1425" b="1">
                <a:solidFill>
                  <a:srgbClr val="14161F"/>
                </a:solidFill>
                <a:latin typeface="PingFang SC"/>
                <a:ea typeface="PingFang SC"/>
                <a:cs typeface="PingFang SC"/>
              </a:rPr>
              <a:t>无反馈</a:t>
            </a:r>
          </a:p>
        </p:txBody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04C94CA8-5EBA-4099-9033-0BFD6D84711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57950" y="4552950"/>
            <a:ext cx="4419600" cy="571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28249"/>
          </a:bodyPr>
          <a:lstStyle xmlns:a="http://schemas.openxmlformats.org/drawingml/2006/main"/>
          <a:p xmlns:a="http://schemas.openxmlformats.org/drawingml/2006/main">
            <a:pPr algn="l">
              <a:lnSpc>
                <a:spcPct val="118000"/>
              </a:lnSpc>
              <a:buNone/>
              <a:defRPr sz="1125" b="0">
                <a:solidFill>
                  <a:srgbClr val="394150"/>
                </a:solidFill>
                <a:latin typeface="PingFang SC"/>
                <a:ea typeface="PingFang SC"/>
                <a:cs typeface="PingFang SC"/>
              </a:defRPr>
            </a:pPr>
            <a:r>
              <a:rPr sz="1125" b="0">
                <a:solidFill>
                  <a:srgbClr val="394150"/>
                </a:solidFill>
                <a:latin typeface="PingFang SC"/>
                <a:ea typeface="PingFang SC"/>
                <a:cs typeface="PingFang SC"/>
              </a:rPr>
              <a:t>发布后不看点击、回复和转化</a:t>
            </a:r>
          </a:p>
        </p:txBody>
      </p:sp>
    </p:spTree>
    <p:extLst>
      <p:ext uri="{BB962C8B-B14F-4D97-AF65-F5344CB8AC3E}">
        <p14:creationId xmlns:p14="http://schemas.microsoft.com/office/powerpoint/2010/main" val="240788354"/>
      </p:ext>
    </p:extLst>
  </p:cSld>
</p:sld>
</file>

<file path=ppt/slides/slide11.xml><?xml version="1.0" encoding="utf-8"?>
<p:sld xmlns:p="http://schemas.openxmlformats.org/presentationml/2006/main">
  <p:cSld>
    <p:bg>
      <p:bgPr>
        <a:solidFill xmlns:a="http://schemas.openxmlformats.org/drawingml/2006/main">
          <a:srgbClr val="F8F5EF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4CD16740-BF0E-4E1A-96A5-A41D1981BA3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7145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84E6A"/>
          </a:solidFill>
          <a:ln xmlns:a="http://schemas.openxmlformats.org/drawingml/2006/main" w="9525">
            <a:solidFill>
              <a:srgbClr val="D84E6A"/>
            </a:solidFill>
            <a:prstDash val="solid"/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61759271-C837-470A-BE29-EB2BD2CD89B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6238875"/>
            <a:ext cx="11087100" cy="0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9525">
            <a:solidFill>
              <a:srgbClr val="DDD5C8"/>
            </a:solidFill>
            <a:prstDash val="solid"/>
          </a:ln>
        </p:spPr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2317C54A-9441-4593-BAF6-B8484A8980F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6438900"/>
            <a:ext cx="495300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12000"/>
              </a:lnSpc>
              <a:buNone/>
              <a:defRPr sz="825" b="0">
                <a:solidFill>
                  <a:srgbClr val="737B8C"/>
                </a:solidFill>
                <a:latin typeface="PingFang SC"/>
                <a:ea typeface="PingFang SC"/>
                <a:cs typeface="PingFang SC"/>
              </a:defRPr>
            </a:pPr>
            <a:r>
              <a:rPr sz="825" b="0">
                <a:solidFill>
                  <a:srgbClr val="737B8C"/>
                </a:solidFill>
                <a:latin typeface="PingFang SC"/>
                <a:ea typeface="PingFang SC"/>
                <a:cs typeface="PingFang SC"/>
              </a:rPr>
              <a:t>Vibe Marketing 入门实战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86C775C8-9C82-44F8-9FBA-B62B2CEE8F8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182350" y="6438900"/>
            <a:ext cx="45720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r">
              <a:lnSpc>
                <a:spcPct val="112000"/>
              </a:lnSpc>
              <a:buNone/>
              <a:defRPr sz="825" b="0">
                <a:solidFill>
                  <a:srgbClr val="737B8C"/>
                </a:solidFill>
                <a:latin typeface="PingFang SC"/>
                <a:ea typeface="PingFang SC"/>
                <a:cs typeface="PingFang SC"/>
              </a:defRPr>
            </a:pPr>
            <a:r>
              <a:rPr sz="825" b="0">
                <a:solidFill>
                  <a:srgbClr val="737B8C"/>
                </a:solidFill>
                <a:latin typeface="PingFang SC"/>
                <a:ea typeface="PingFang SC"/>
                <a:cs typeface="PingFang SC"/>
              </a:rPr>
              <a:t>11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F17F4879-313F-4AE4-8D1D-BA0C23A0799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514350"/>
            <a:ext cx="819150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12000"/>
              </a:lnSpc>
              <a:buNone/>
              <a:defRPr sz="975" b="1">
                <a:solidFill>
                  <a:srgbClr val="9E2F47"/>
                </a:solidFill>
                <a:latin typeface="PingFang SC"/>
                <a:ea typeface="PingFang SC"/>
                <a:cs typeface="PingFang SC"/>
              </a:defRPr>
            </a:pPr>
            <a:r>
              <a:rPr sz="975" b="1">
                <a:solidFill>
                  <a:srgbClr val="9E2F47"/>
                </a:solidFill>
                <a:latin typeface="PingFang SC"/>
                <a:ea typeface="PingFang SC"/>
                <a:cs typeface="PingFang SC"/>
              </a:rPr>
              <a:t>可直接使用的 prompt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7D02CF63-2401-47D3-BF2E-1ACA031361A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895350"/>
            <a:ext cx="8001000" cy="4953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96000"/>
              </a:lnSpc>
              <a:buNone/>
              <a:defRPr sz="3150" b="1">
                <a:solidFill>
                  <a:srgbClr val="14161F"/>
                </a:solidFill>
                <a:latin typeface="PingFang SC"/>
                <a:ea typeface="PingFang SC"/>
                <a:cs typeface="PingFang SC"/>
              </a:defRPr>
            </a:pPr>
            <a:r>
              <a:rPr sz="3150" b="1">
                <a:solidFill>
                  <a:srgbClr val="14161F"/>
                </a:solidFill>
                <a:latin typeface="PingFang SC"/>
                <a:ea typeface="PingFang SC"/>
                <a:cs typeface="PingFang SC"/>
              </a:rPr>
              <a:t>把“写文案”升级成“跑 loop”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9EE1AD10-9038-4156-A39B-E31F34E8271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1676400"/>
            <a:ext cx="11087100" cy="3714750"/>
          </a:xfrm>
          <a:prstGeom xmlns:a="http://schemas.openxmlformats.org/drawingml/2006/main" prst="roundRect">
            <a:avLst>
              <a:gd name="adj" fmla="val 2051"/>
            </a:avLst>
          </a:prstGeom>
          <a:solidFill xmlns:a="http://schemas.openxmlformats.org/drawingml/2006/main">
            <a:srgbClr val="111827"/>
          </a:solidFill>
          <a:ln xmlns:a="http://schemas.openxmlformats.org/drawingml/2006/main" w="9525">
            <a:solidFill>
              <a:srgbClr val="111827"/>
            </a:solidFill>
            <a:prstDash val="solid"/>
          </a:ln>
        </p:spPr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ED9AA6D5-B64D-4BAB-9377-1174301C55D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95350" y="2038350"/>
            <a:ext cx="85725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90939"/>
          </a:bodyPr>
          <a:lstStyle xmlns:a="http://schemas.openxmlformats.org/drawingml/2006/main"/>
          <a:p xmlns:a="http://schemas.openxmlformats.org/drawingml/2006/main">
            <a:pPr algn="l">
              <a:lnSpc>
                <a:spcPct val="112000"/>
              </a:lnSpc>
              <a:buNone/>
              <a:defRPr sz="1350" b="1">
                <a:solidFill>
                  <a:srgbClr val="FFFFFF"/>
                </a:solidFill>
                <a:latin typeface="PingFang SC"/>
                <a:ea typeface="PingFang SC"/>
                <a:cs typeface="PingFang SC"/>
              </a:defRPr>
            </a:pPr>
            <a:r>
              <a:rPr sz="1350" b="1">
                <a:solidFill>
                  <a:srgbClr val="FFFFFF"/>
                </a:solidFill>
                <a:latin typeface="PingFang SC"/>
                <a:ea typeface="PingFang SC"/>
                <a:cs typeface="PingFang SC"/>
              </a:rPr>
              <a:t>你是我的 Vibe Marketing agent。请把这个 topic 做成一个营销发布包：</a:t>
            </a:r>
          </a:p>
        </p:txBody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840DE398-0E19-486E-A180-1A2DE87159D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95350" y="2514600"/>
            <a:ext cx="10401300" cy="23812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8964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28000"/>
              </a:lnSpc>
              <a:buNone/>
              <a:defRPr sz="1575" b="0">
                <a:solidFill>
                  <a:srgbClr val="EAF0FA"/>
                </a:solidFill>
                <a:latin typeface="PingFang SC"/>
                <a:ea typeface="PingFang SC"/>
                <a:cs typeface="PingFang SC"/>
              </a:defRPr>
            </a:pPr>
            <a:r>
              <a:rPr sz="1575" b="0">
                <a:solidFill>
                  <a:srgbClr val="EAF0FA"/>
                </a:solidFill>
                <a:latin typeface="PingFang SC"/>
                <a:ea typeface="PingFang SC"/>
                <a:cs typeface="PingFang SC"/>
              </a:rPr>
              <a:t>Topic: [你的主题]</a:t>
            </a:r>
          </a:p>
          <a:p xmlns:a="http://schemas.openxmlformats.org/drawingml/2006/main">
            <a:pPr algn="l">
              <a:lnSpc>
                <a:spcPct val="128000"/>
              </a:lnSpc>
              <a:buNone/>
              <a:defRPr sz="1575" b="0">
                <a:solidFill>
                  <a:srgbClr val="EAF0FA"/>
                </a:solidFill>
                <a:latin typeface="PingFang SC"/>
                <a:ea typeface="PingFang SC"/>
                <a:cs typeface="PingFang SC"/>
              </a:defRPr>
            </a:pPr>
            <a:r>
              <a:rPr sz="1575" b="0">
                <a:solidFill>
                  <a:srgbClr val="EAF0FA"/>
                </a:solidFill>
                <a:latin typeface="PingFang SC"/>
                <a:ea typeface="PingFang SC"/>
                <a:cs typeface="PingFang SC"/>
              </a:rPr>
              <a:t>Audience: [目标用户]</a:t>
            </a:r>
          </a:p>
          <a:p xmlns:a="http://schemas.openxmlformats.org/drawingml/2006/main">
            <a:pPr algn="l">
              <a:lnSpc>
                <a:spcPct val="128000"/>
              </a:lnSpc>
              <a:buNone/>
              <a:defRPr sz="1575" b="0">
                <a:solidFill>
                  <a:srgbClr val="EAF0FA"/>
                </a:solidFill>
                <a:latin typeface="PingFang SC"/>
                <a:ea typeface="PingFang SC"/>
                <a:cs typeface="PingFang SC"/>
              </a:defRPr>
            </a:pPr>
            <a:r>
              <a:rPr sz="1575" b="0">
                <a:solidFill>
                  <a:srgbClr val="EAF0FA"/>
                </a:solidFill>
                <a:latin typeface="PingFang SC"/>
                <a:ea typeface="PingFang SC"/>
                <a:cs typeface="PingFang SC"/>
              </a:rPr>
              <a:t>Offer: [用户能得到什么]</a:t>
            </a:r>
          </a:p>
          <a:p xmlns:a="http://schemas.openxmlformats.org/drawingml/2006/main">
            <a:pPr algn="l">
              <a:lnSpc>
                <a:spcPct val="128000"/>
              </a:lnSpc>
              <a:buNone/>
              <a:defRPr sz="1575" b="0">
                <a:solidFill>
                  <a:srgbClr val="EAF0FA"/>
                </a:solidFill>
                <a:latin typeface="PingFang SC"/>
                <a:ea typeface="PingFang SC"/>
                <a:cs typeface="PingFang SC"/>
              </a:defRPr>
            </a:pPr>
            <a:r>
              <a:rPr sz="1575" b="0">
                <a:solidFill>
                  <a:srgbClr val="EAF0FA"/>
                </a:solidFill>
                <a:latin typeface="PingFang SC"/>
                <a:ea typeface="PingFang SC"/>
                <a:cs typeface="PingFang SC"/>
              </a:rPr>
              <a:t>Channel: [网站 / blog / 微信群 / 小红书 / 邮件]</a:t>
            </a:r>
          </a:p>
          <a:p xmlns:a="http://schemas.openxmlformats.org/drawingml/2006/main">
            <a:pPr algn="l">
              <a:lnSpc>
                <a:spcPct val="128000"/>
              </a:lnSpc>
              <a:buNone/>
              <a:defRPr sz="1575" b="0">
                <a:solidFill>
                  <a:srgbClr val="EAF0FA"/>
                </a:solidFill>
                <a:latin typeface="PingFang SC"/>
                <a:ea typeface="PingFang SC"/>
                <a:cs typeface="PingFang SC"/>
              </a:defRPr>
            </a:pPr>
            <a:r>
              <a:rPr sz="1575" b="0">
                <a:solidFill>
                  <a:srgbClr val="EAF0FA"/>
                </a:solidFill>
                <a:latin typeface="PingFang SC"/>
                <a:ea typeface="PingFang SC"/>
                <a:cs typeface="PingFang SC"/>
              </a:rPr>
              <a:t>Tone: [语气]</a:t>
            </a:r>
          </a:p>
          <a:p xmlns:a="http://schemas.openxmlformats.org/drawingml/2006/main">
            <a:pPr algn="l">
              <a:lnSpc>
                <a:spcPct val="128000"/>
              </a:lnSpc>
              <a:buNone/>
              <a:defRPr sz="1575" b="0">
                <a:solidFill>
                  <a:srgbClr val="EAF0FA"/>
                </a:solidFill>
                <a:latin typeface="PingFang SC"/>
                <a:ea typeface="PingFang SC"/>
                <a:cs typeface="PingFang SC"/>
              </a:defRPr>
            </a:pPr>
            <a:r>
              <a:rPr sz="1575" b="0">
                <a:solidFill>
                  <a:srgbClr val="EAF0FA"/>
                </a:solidFill>
                <a:latin typeface="PingFang SC"/>
                <a:ea typeface="PingFang SC"/>
                <a:cs typeface="PingFang SC"/>
              </a:rPr>
              <a:t>Red lines: [不能说什么]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 algn="l">
              <a:lnSpc>
                <a:spcPct val="128000"/>
              </a:lnSpc>
              <a:buNone/>
              <a:defRPr sz="1575" b="0">
                <a:solidFill>
                  <a:srgbClr val="EAF0FA"/>
                </a:solidFill>
                <a:latin typeface="PingFang SC"/>
                <a:ea typeface="PingFang SC"/>
                <a:cs typeface="PingFang SC"/>
              </a:defRPr>
            </a:pPr>
            <a:r>
              <a:rPr sz="1575" b="0">
                <a:solidFill>
                  <a:srgbClr val="EAF0FA"/>
                </a:solidFill>
                <a:latin typeface="PingFang SC"/>
                <a:ea typeface="PingFang SC"/>
                <a:cs typeface="PingFang SC"/>
              </a:rPr>
              <a:t>请按 goal loop 执行：research -&gt; synthesis -&gt; content package -&gt; publish checklist -&gt; distribution copy -&gt; iteration plan。</a:t>
            </a:r>
          </a:p>
        </p:txBody>
      </p:sp>
    </p:spTree>
    <p:extLst>
      <p:ext uri="{BB962C8B-B14F-4D97-AF65-F5344CB8AC3E}">
        <p14:creationId xmlns:p14="http://schemas.microsoft.com/office/powerpoint/2010/main" val="1813396687"/>
      </p:ext>
    </p:extLst>
  </p:cSld>
</p:sld>
</file>

<file path=ppt/slides/slide12.xml><?xml version="1.0" encoding="utf-8"?>
<p:sld xmlns:p="http://schemas.openxmlformats.org/presentationml/2006/main">
  <p:cSld>
    <p:bg>
      <p:bgPr>
        <a:solidFill xmlns:a="http://schemas.openxmlformats.org/drawingml/2006/main">
          <a:srgbClr val="111827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ECEE1079-9D66-4265-9B54-868F08478EF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7145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84E6A"/>
          </a:solidFill>
          <a:ln xmlns:a="http://schemas.openxmlformats.org/drawingml/2006/main" w="9525">
            <a:solidFill>
              <a:srgbClr val="D84E6A"/>
            </a:solidFill>
            <a:prstDash val="solid"/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1410AC24-9E82-49FC-8F16-0645E2EACA1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990600"/>
            <a:ext cx="1428750" cy="304800"/>
          </a:xfrm>
          <a:prstGeom xmlns:a="http://schemas.openxmlformats.org/drawingml/2006/main" prst="roundRect">
            <a:avLst>
              <a:gd name="adj" fmla="val 25000"/>
            </a:avLst>
          </a:prstGeom>
          <a:solidFill xmlns:a="http://schemas.openxmlformats.org/drawingml/2006/main">
            <a:srgbClr val="2B354A"/>
          </a:solidFill>
          <a:ln xmlns:a="http://schemas.openxmlformats.org/drawingml/2006/main" w="9525">
            <a:solidFill>
              <a:srgbClr val="2B354A"/>
            </a:solidFill>
            <a:prstDash val="solid"/>
          </a:ln>
        </p:spPr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B467541E-30E2-4F68-88A2-FE639119845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1066800"/>
            <a:ext cx="120015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86806"/>
          </a:bodyPr>
          <a:lstStyle xmlns:a="http://schemas.openxmlformats.org/drawingml/2006/main"/>
          <a:p xmlns:a="http://schemas.openxmlformats.org/drawingml/2006/main">
            <a:pPr algn="ctr">
              <a:lnSpc>
                <a:spcPct val="112000"/>
              </a:lnSpc>
              <a:buNone/>
              <a:defRPr sz="900" b="1">
                <a:solidFill>
                  <a:srgbClr val="EAF0FA"/>
                </a:solidFill>
                <a:latin typeface="PingFang SC"/>
                <a:ea typeface="PingFang SC"/>
                <a:cs typeface="PingFang SC"/>
              </a:defRPr>
            </a:pPr>
            <a:r>
              <a:rPr sz="900" b="1">
                <a:solidFill>
                  <a:srgbClr val="EAF0FA"/>
                </a:solidFill>
                <a:latin typeface="PingFang SC"/>
                <a:ea typeface="PingFang SC"/>
                <a:cs typeface="PingFang SC"/>
              </a:rPr>
              <a:t>最后记住一句话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CDBEB0D5-792C-4B30-B1B0-C7ABC1434F8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1809750"/>
            <a:ext cx="7239000" cy="666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96000"/>
              </a:lnSpc>
              <a:buNone/>
              <a:defRPr sz="4050" b="1">
                <a:solidFill>
                  <a:srgbClr val="FFFFFF"/>
                </a:solidFill>
                <a:latin typeface="PingFang SC"/>
                <a:ea typeface="PingFang SC"/>
                <a:cs typeface="PingFang SC"/>
              </a:defRPr>
            </a:pPr>
            <a:r>
              <a:rPr sz="4050" b="1">
                <a:solidFill>
                  <a:srgbClr val="FFFFFF"/>
                </a:solidFill>
                <a:latin typeface="PingFang SC"/>
                <a:ea typeface="PingFang SC"/>
                <a:cs typeface="PingFang SC"/>
              </a:rPr>
              <a:t>Vibe 不是随便感觉。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EDB82A03-61B1-4BF3-90E3-B8646507C4A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2628900"/>
            <a:ext cx="8572500" cy="781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96000"/>
              </a:lnSpc>
              <a:buNone/>
              <a:defRPr sz="4350" b="1">
                <a:solidFill>
                  <a:srgbClr val="D84E6A"/>
                </a:solidFill>
                <a:latin typeface="PingFang SC"/>
                <a:ea typeface="PingFang SC"/>
                <a:cs typeface="PingFang SC"/>
              </a:defRPr>
            </a:pPr>
            <a:r>
              <a:rPr sz="4350" b="1">
                <a:solidFill>
                  <a:srgbClr val="D84E6A"/>
                </a:solidFill>
                <a:latin typeface="PingFang SC"/>
                <a:ea typeface="PingFang SC"/>
                <a:cs typeface="PingFang SC"/>
              </a:rPr>
              <a:t>它是有审美的营销闭环。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73873956-0977-4029-AE80-3B5CC6A9A20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3905250"/>
            <a:ext cx="8953500" cy="590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12000"/>
              </a:lnSpc>
              <a:buNone/>
              <a:defRPr sz="1800" b="0">
                <a:solidFill>
                  <a:srgbClr val="EAF0FA"/>
                </a:solidFill>
                <a:latin typeface="PingFang SC"/>
                <a:ea typeface="PingFang SC"/>
                <a:cs typeface="PingFang SC"/>
              </a:defRPr>
            </a:pPr>
            <a:r>
              <a:rPr sz="1800" b="0">
                <a:solidFill>
                  <a:srgbClr val="EAF0FA"/>
                </a:solidFill>
                <a:latin typeface="PingFang SC"/>
                <a:ea typeface="PingFang SC"/>
                <a:cs typeface="PingFang SC"/>
              </a:rPr>
              <a:t>人负责目标、taste、事实和边界；agent 负责 research、生成、发布、验证和迭代。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2D6DBC05-B7DC-4BF7-97F8-164E32E7807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5029200"/>
            <a:ext cx="3429000" cy="0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28575">
            <a:solidFill>
              <a:srgbClr val="D84E6A"/>
            </a:solidFill>
            <a:prstDash val="solid"/>
          </a:ln>
        </p:spPr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E2DEB72C-2623-4956-9459-666EEF59C71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5429250"/>
            <a:ext cx="7810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12000"/>
              </a:lnSpc>
              <a:buNone/>
              <a:defRPr sz="1350" b="0">
                <a:solidFill>
                  <a:srgbClr val="AEB7C8"/>
                </a:solidFill>
                <a:latin typeface="PingFang SC"/>
                <a:ea typeface="PingFang SC"/>
                <a:cs typeface="PingFang SC"/>
              </a:defRPr>
            </a:pPr>
            <a:r>
              <a:rPr sz="1350" b="0">
                <a:solidFill>
                  <a:srgbClr val="AEB7C8"/>
                </a:solidFill>
                <a:latin typeface="PingFang SC"/>
                <a:ea typeface="PingFang SC"/>
                <a:cs typeface="PingFang SC"/>
              </a:rPr>
              <a:t>下一步：拿一个真实产品或课程，跑一次完整 Vibe Marketing loop。</a:t>
            </a:r>
          </a:p>
        </p:txBody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BEBC76E7-294B-4247-A862-1E4FD30200D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6438900"/>
            <a:ext cx="495300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12000"/>
              </a:lnSpc>
              <a:buNone/>
              <a:defRPr sz="825" b="0">
                <a:solidFill>
                  <a:srgbClr val="AEB7C8"/>
                </a:solidFill>
                <a:latin typeface="PingFang SC"/>
                <a:ea typeface="PingFang SC"/>
                <a:cs typeface="PingFang SC"/>
              </a:defRPr>
            </a:pPr>
            <a:r>
              <a:rPr sz="825" b="0">
                <a:solidFill>
                  <a:srgbClr val="AEB7C8"/>
                </a:solidFill>
                <a:latin typeface="PingFang SC"/>
                <a:ea typeface="PingFang SC"/>
                <a:cs typeface="PingFang SC"/>
              </a:rPr>
              <a:t>Vibe Marketing 入门实战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69762D5B-BB07-41AF-88DE-2D82DB01A25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182350" y="6438900"/>
            <a:ext cx="45720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r">
              <a:lnSpc>
                <a:spcPct val="112000"/>
              </a:lnSpc>
              <a:buNone/>
              <a:defRPr sz="825" b="0">
                <a:solidFill>
                  <a:srgbClr val="AEB7C8"/>
                </a:solidFill>
                <a:latin typeface="PingFang SC"/>
                <a:ea typeface="PingFang SC"/>
                <a:cs typeface="PingFang SC"/>
              </a:defRPr>
            </a:pPr>
            <a:r>
              <a:rPr sz="825" b="0">
                <a:solidFill>
                  <a:srgbClr val="AEB7C8"/>
                </a:solidFill>
                <a:latin typeface="PingFang SC"/>
                <a:ea typeface="PingFang SC"/>
                <a:cs typeface="PingFang SC"/>
              </a:rPr>
              <a:t>12</a:t>
            </a:r>
          </a:p>
        </p:txBody>
      </p:sp>
    </p:spTree>
    <p:extLst>
      <p:ext uri="{BB962C8B-B14F-4D97-AF65-F5344CB8AC3E}">
        <p14:creationId xmlns:p14="http://schemas.microsoft.com/office/powerpoint/2010/main" val="69543372"/>
      </p:ext>
    </p:extLst>
  </p:cSld>
</p:sld>
</file>

<file path=ppt/slides/slide2.xml><?xml version="1.0" encoding="utf-8"?>
<p:sld xmlns:p="http://schemas.openxmlformats.org/presentationml/2006/main">
  <p:cSld>
    <p:bg>
      <p:bgPr>
        <a:solidFill xmlns:a="http://schemas.openxmlformats.org/drawingml/2006/main">
          <a:srgbClr val="F8F5EF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26653C25-C4DC-4066-AEDC-E4B50ABCB61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7145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84E6A"/>
          </a:solidFill>
          <a:ln xmlns:a="http://schemas.openxmlformats.org/drawingml/2006/main" w="9525">
            <a:solidFill>
              <a:srgbClr val="D84E6A"/>
            </a:solidFill>
            <a:prstDash val="solid"/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67ECE8F4-4EDC-46EC-9C0B-657F6AC24D2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6238875"/>
            <a:ext cx="11087100" cy="0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9525">
            <a:solidFill>
              <a:srgbClr val="DDD5C8"/>
            </a:solidFill>
            <a:prstDash val="solid"/>
          </a:ln>
        </p:spPr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E51218D2-C5C1-457E-9866-6C72B3D8F7C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6438900"/>
            <a:ext cx="495300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12000"/>
              </a:lnSpc>
              <a:buNone/>
              <a:defRPr sz="825" b="0">
                <a:solidFill>
                  <a:srgbClr val="737B8C"/>
                </a:solidFill>
                <a:latin typeface="PingFang SC"/>
                <a:ea typeface="PingFang SC"/>
                <a:cs typeface="PingFang SC"/>
              </a:defRPr>
            </a:pPr>
            <a:r>
              <a:rPr sz="825" b="0">
                <a:solidFill>
                  <a:srgbClr val="737B8C"/>
                </a:solidFill>
                <a:latin typeface="PingFang SC"/>
                <a:ea typeface="PingFang SC"/>
                <a:cs typeface="PingFang SC"/>
              </a:rPr>
              <a:t>Vibe Marketing 入门实战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D4990494-5F00-4F6E-92EB-8702A9FBFD2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182350" y="6438900"/>
            <a:ext cx="45720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r">
              <a:lnSpc>
                <a:spcPct val="112000"/>
              </a:lnSpc>
              <a:buNone/>
              <a:defRPr sz="825" b="0">
                <a:solidFill>
                  <a:srgbClr val="737B8C"/>
                </a:solidFill>
                <a:latin typeface="PingFang SC"/>
                <a:ea typeface="PingFang SC"/>
                <a:cs typeface="PingFang SC"/>
              </a:defRPr>
            </a:pPr>
            <a:r>
              <a:rPr sz="825" b="0">
                <a:solidFill>
                  <a:srgbClr val="737B8C"/>
                </a:solidFill>
                <a:latin typeface="PingFang SC"/>
                <a:ea typeface="PingFang SC"/>
                <a:cs typeface="PingFang SC"/>
              </a:rPr>
              <a:t>02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D34E5068-FE6D-4EA0-83AD-10AEE7CD6CF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514350"/>
            <a:ext cx="819150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12000"/>
              </a:lnSpc>
              <a:buNone/>
              <a:defRPr sz="975" b="1">
                <a:solidFill>
                  <a:srgbClr val="9E2F47"/>
                </a:solidFill>
                <a:latin typeface="PingFang SC"/>
                <a:ea typeface="PingFang SC"/>
                <a:cs typeface="PingFang SC"/>
              </a:defRPr>
            </a:pPr>
            <a:r>
              <a:rPr sz="975" b="1">
                <a:solidFill>
                  <a:srgbClr val="9E2F47"/>
                </a:solidFill>
                <a:latin typeface="PingFang SC"/>
                <a:ea typeface="PingFang SC"/>
                <a:cs typeface="PingFang SC"/>
              </a:rPr>
              <a:t>一句话定义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0B4E926F-8CC4-4858-B585-CB88B5F09C2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990600"/>
            <a:ext cx="7810500" cy="552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96000"/>
              </a:lnSpc>
              <a:buNone/>
              <a:defRPr sz="3300" b="1">
                <a:solidFill>
                  <a:srgbClr val="14161F"/>
                </a:solidFill>
                <a:latin typeface="PingFang SC"/>
                <a:ea typeface="PingFang SC"/>
                <a:cs typeface="PingFang SC"/>
              </a:defRPr>
            </a:pPr>
            <a:r>
              <a:rPr sz="3300" b="1">
                <a:solidFill>
                  <a:srgbClr val="14161F"/>
                </a:solidFill>
                <a:latin typeface="PingFang SC"/>
                <a:ea typeface="PingFang SC"/>
                <a:cs typeface="PingFang SC"/>
              </a:rPr>
              <a:t>Vibe Marketing 是什么？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4E99C83D-B8C2-440B-8305-A76C98A75D5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1790700"/>
            <a:ext cx="8953500" cy="4953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8411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12000"/>
              </a:lnSpc>
              <a:buNone/>
              <a:defRPr sz="1725" b="0">
                <a:solidFill>
                  <a:srgbClr val="394150"/>
                </a:solidFill>
                <a:latin typeface="PingFang SC"/>
                <a:ea typeface="PingFang SC"/>
                <a:cs typeface="PingFang SC"/>
              </a:defRPr>
            </a:pPr>
            <a:r>
              <a:rPr sz="1725" b="0">
                <a:solidFill>
                  <a:srgbClr val="394150"/>
                </a:solidFill>
                <a:latin typeface="PingFang SC"/>
                <a:ea typeface="PingFang SC"/>
                <a:cs typeface="PingFang SC"/>
              </a:rPr>
              <a:t>它是 vibe coding 在营销里的延伸：人定义目标、受众、offer、语气和限制，agent 负责把 campaign 做出来并验证。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B3D39EAE-F1DD-4089-A1BE-CD8B2ABC33E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2724150"/>
            <a:ext cx="3333750" cy="1809750"/>
          </a:xfrm>
          <a:prstGeom xmlns:a="http://schemas.openxmlformats.org/drawingml/2006/main" prst="roundRect">
            <a:avLst>
              <a:gd name="adj" fmla="val 4211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DD5C8"/>
            </a:solidFill>
            <a:prstDash val="solid"/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ECA85640-FA9D-4CB7-B8DB-6D7DA2497EC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2724150"/>
            <a:ext cx="76200" cy="18097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656D9"/>
          </a:solidFill>
          <a:ln xmlns:a="http://schemas.openxmlformats.org/drawingml/2006/main" w="9525">
            <a:solidFill>
              <a:srgbClr val="2656D9"/>
            </a:solidFill>
            <a:prstDash val="solid"/>
          </a:ln>
        </p:spPr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926E97E8-3B69-48EF-8B7A-B30A35D3634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2952750"/>
            <a:ext cx="287655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12000"/>
              </a:lnSpc>
              <a:buNone/>
              <a:defRPr sz="1425" b="1">
                <a:solidFill>
                  <a:srgbClr val="14161F"/>
                </a:solidFill>
                <a:latin typeface="PingFang SC"/>
                <a:ea typeface="PingFang SC"/>
                <a:cs typeface="PingFang SC"/>
              </a:defRPr>
            </a:pPr>
            <a:r>
              <a:rPr sz="1425" b="1">
                <a:solidFill>
                  <a:srgbClr val="14161F"/>
                </a:solidFill>
                <a:latin typeface="PingFang SC"/>
                <a:ea typeface="PingFang SC"/>
                <a:cs typeface="PingFang SC"/>
              </a:rPr>
              <a:t>不是 AI copywriting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337D04C4-7A43-4D74-BE78-298C2E69E28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3409950"/>
            <a:ext cx="2800350" cy="1009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18000"/>
              </a:lnSpc>
              <a:buNone/>
              <a:defRPr sz="1125" b="0">
                <a:solidFill>
                  <a:srgbClr val="394150"/>
                </a:solidFill>
                <a:latin typeface="PingFang SC"/>
                <a:ea typeface="PingFang SC"/>
                <a:cs typeface="PingFang SC"/>
              </a:defRPr>
            </a:pPr>
            <a:r>
              <a:rPr sz="1125" b="0">
                <a:solidFill>
                  <a:srgbClr val="394150"/>
                </a:solidFill>
                <a:latin typeface="PingFang SC"/>
                <a:ea typeface="PingFang SC"/>
                <a:cs typeface="PingFang SC"/>
              </a:rPr>
              <a:t>不是让 AI 写十个标题、三段朋友圈，然后手动拼到各个平台。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F64158E9-9DE6-48B8-AD70-70CEF720FD7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400550" y="2724150"/>
            <a:ext cx="3333750" cy="1809750"/>
          </a:xfrm>
          <a:prstGeom xmlns:a="http://schemas.openxmlformats.org/drawingml/2006/main" prst="roundRect">
            <a:avLst>
              <a:gd name="adj" fmla="val 4211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DD5C8"/>
            </a:solidFill>
            <a:prstDash val="solid"/>
          </a:ln>
        </p:spPr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47F4491C-6250-4D8D-BD63-BA683C708A3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400550" y="2724150"/>
            <a:ext cx="76200" cy="18097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E8F86"/>
          </a:solidFill>
          <a:ln xmlns:a="http://schemas.openxmlformats.org/drawingml/2006/main" w="9525">
            <a:solidFill>
              <a:srgbClr val="0E8F86"/>
            </a:solidFill>
            <a:prstDash val="solid"/>
          </a:ln>
        </p:spPr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7365426E-224E-42DC-8813-1E63BE754B7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667250" y="2952750"/>
            <a:ext cx="287655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12000"/>
              </a:lnSpc>
              <a:buNone/>
              <a:defRPr sz="1425" b="1">
                <a:solidFill>
                  <a:srgbClr val="14161F"/>
                </a:solidFill>
                <a:latin typeface="PingFang SC"/>
                <a:ea typeface="PingFang SC"/>
                <a:cs typeface="PingFang SC"/>
              </a:defRPr>
            </a:pPr>
            <a:r>
              <a:rPr sz="1425" b="1">
                <a:solidFill>
                  <a:srgbClr val="14161F"/>
                </a:solidFill>
                <a:latin typeface="PingFang SC"/>
                <a:ea typeface="PingFang SC"/>
                <a:cs typeface="PingFang SC"/>
              </a:rPr>
              <a:t>也不是玄学感觉</a:t>
            </a:r>
          </a:p>
        </p:txBody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A2E6049F-3D83-4D16-A6E4-3BF3B9ECA01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667250" y="3409950"/>
            <a:ext cx="2800350" cy="1009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18000"/>
              </a:lnSpc>
              <a:buNone/>
              <a:defRPr sz="1125" b="0">
                <a:solidFill>
                  <a:srgbClr val="394150"/>
                </a:solidFill>
                <a:latin typeface="PingFang SC"/>
                <a:ea typeface="PingFang SC"/>
                <a:cs typeface="PingFang SC"/>
              </a:defRPr>
            </a:pPr>
            <a:r>
              <a:rPr sz="1125" b="0">
                <a:solidFill>
                  <a:srgbClr val="394150"/>
                </a:solidFill>
                <a:latin typeface="PingFang SC"/>
                <a:ea typeface="PingFang SC"/>
                <a:cs typeface="PingFang SC"/>
              </a:rPr>
              <a:t>vibe 是审美、语气和文化判断，但必须绑定目标、证据和渠道。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E396E9F3-D84A-4437-8244-BABB9BBAF33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248650" y="2724150"/>
            <a:ext cx="3333750" cy="1809750"/>
          </a:xfrm>
          <a:prstGeom xmlns:a="http://schemas.openxmlformats.org/drawingml/2006/main" prst="roundRect">
            <a:avLst>
              <a:gd name="adj" fmla="val 4211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DD5C8"/>
            </a:solidFill>
            <a:prstDash val="solid"/>
          </a:ln>
        </p:spPr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179EC728-CC62-491B-BDB2-6C4721C8AD3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248650" y="2724150"/>
            <a:ext cx="76200" cy="18097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84E6A"/>
          </a:solidFill>
          <a:ln xmlns:a="http://schemas.openxmlformats.org/drawingml/2006/main" w="9525">
            <a:solidFill>
              <a:srgbClr val="D84E6A"/>
            </a:solidFill>
            <a:prstDash val="solid"/>
          </a:ln>
        </p:spPr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9051D431-81AA-4FE5-A1FC-97B5E9C7279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15350" y="2952750"/>
            <a:ext cx="287655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12000"/>
              </a:lnSpc>
              <a:buNone/>
              <a:defRPr sz="1425" b="1">
                <a:solidFill>
                  <a:srgbClr val="14161F"/>
                </a:solidFill>
                <a:latin typeface="PingFang SC"/>
                <a:ea typeface="PingFang SC"/>
                <a:cs typeface="PingFang SC"/>
              </a:defRPr>
            </a:pPr>
            <a:r>
              <a:rPr sz="1425" b="1">
                <a:solidFill>
                  <a:srgbClr val="14161F"/>
                </a:solidFill>
                <a:latin typeface="PingFang SC"/>
                <a:ea typeface="PingFang SC"/>
                <a:cs typeface="PingFang SC"/>
              </a:rPr>
              <a:t>是营销闭环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C766CDE9-3FB4-43A4-BBBE-09B987BC68F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15350" y="3409950"/>
            <a:ext cx="2800350" cy="1009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18000"/>
              </a:lnSpc>
              <a:buNone/>
              <a:defRPr sz="1125" b="0">
                <a:solidFill>
                  <a:srgbClr val="394150"/>
                </a:solidFill>
                <a:latin typeface="PingFang SC"/>
                <a:ea typeface="PingFang SC"/>
                <a:cs typeface="PingFang SC"/>
              </a:defRPr>
            </a:pPr>
            <a:r>
              <a:rPr sz="1125" b="0">
                <a:solidFill>
                  <a:srgbClr val="394150"/>
                </a:solidFill>
                <a:latin typeface="PingFang SC"/>
                <a:ea typeface="PingFang SC"/>
                <a:cs typeface="PingFang SC"/>
              </a:rPr>
              <a:t>从 research 到发布，从微信群文案到下载链接，从反馈到下一轮迭代。</a:t>
            </a:r>
          </a:p>
        </p:txBody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8C73A783-59C0-4BBC-AE4D-1D4F18EC886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5257800"/>
            <a:ext cx="11087100" cy="514350"/>
          </a:xfrm>
          <a:prstGeom xmlns:a="http://schemas.openxmlformats.org/drawingml/2006/main" prst="roundRect">
            <a:avLst>
              <a:gd name="adj" fmla="val 14815"/>
            </a:avLst>
          </a:prstGeom>
          <a:solidFill xmlns:a="http://schemas.openxmlformats.org/drawingml/2006/main">
            <a:srgbClr val="FFF2D4"/>
          </a:solidFill>
          <a:ln xmlns:a="http://schemas.openxmlformats.org/drawingml/2006/main" w="9525">
            <a:solidFill>
              <a:srgbClr val="FFF2D4"/>
            </a:solidFill>
            <a:prstDash val="solid"/>
          </a:ln>
        </p:spPr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3CCC4391-E1A2-49DF-9B4A-A30E7A2904E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0100" y="5429250"/>
            <a:ext cx="1059180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83705"/>
          </a:bodyPr>
          <a:lstStyle xmlns:a="http://schemas.openxmlformats.org/drawingml/2006/main"/>
          <a:p xmlns:a="http://schemas.openxmlformats.org/drawingml/2006/main">
            <a:pPr algn="ctr">
              <a:lnSpc>
                <a:spcPct val="112000"/>
              </a:lnSpc>
              <a:buNone/>
              <a:defRPr sz="1200" b="1">
                <a:solidFill>
                  <a:srgbClr val="79540B"/>
                </a:solidFill>
                <a:latin typeface="PingFang SC"/>
                <a:ea typeface="PingFang SC"/>
                <a:cs typeface="PingFang SC"/>
              </a:defRPr>
            </a:pPr>
            <a:r>
              <a:rPr sz="1200" b="1">
                <a:solidFill>
                  <a:srgbClr val="79540B"/>
                </a:solidFill>
                <a:latin typeface="PingFang SC"/>
                <a:ea typeface="PingFang SC"/>
                <a:cs typeface="PingFang SC"/>
              </a:rPr>
              <a:t>核心变化：人从“写文案的人”变成“定义目标、审美和验收标准的人”。</a:t>
            </a:r>
          </a:p>
        </p:txBody>
      </p:sp>
    </p:spTree>
    <p:extLst>
      <p:ext uri="{BB962C8B-B14F-4D97-AF65-F5344CB8AC3E}">
        <p14:creationId xmlns:p14="http://schemas.microsoft.com/office/powerpoint/2010/main" val="1928976631"/>
      </p:ext>
    </p:extLst>
  </p:cSld>
</p:sld>
</file>

<file path=ppt/slides/slide3.xml><?xml version="1.0" encoding="utf-8"?>
<p:sld xmlns:p="http://schemas.openxmlformats.org/presentationml/2006/main">
  <p:cSld>
    <p:bg>
      <p:bgPr>
        <a:solidFill xmlns:a="http://schemas.openxmlformats.org/drawingml/2006/main">
          <a:srgbClr val="F8F5EF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A9E877E7-B903-4601-AE6F-73D5605BD21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7145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84E6A"/>
          </a:solidFill>
          <a:ln xmlns:a="http://schemas.openxmlformats.org/drawingml/2006/main" w="9525">
            <a:solidFill>
              <a:srgbClr val="D84E6A"/>
            </a:solidFill>
            <a:prstDash val="solid"/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0F1E5C2D-547B-4067-9E5C-CB89A0BF91C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6238875"/>
            <a:ext cx="11087100" cy="0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9525">
            <a:solidFill>
              <a:srgbClr val="DDD5C8"/>
            </a:solidFill>
            <a:prstDash val="solid"/>
          </a:ln>
        </p:spPr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D8F0607A-B682-4DDE-BCEA-628E33C9F68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6438900"/>
            <a:ext cx="495300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12000"/>
              </a:lnSpc>
              <a:buNone/>
              <a:defRPr sz="825" b="0">
                <a:solidFill>
                  <a:srgbClr val="737B8C"/>
                </a:solidFill>
                <a:latin typeface="PingFang SC"/>
                <a:ea typeface="PingFang SC"/>
                <a:cs typeface="PingFang SC"/>
              </a:defRPr>
            </a:pPr>
            <a:r>
              <a:rPr sz="825" b="0">
                <a:solidFill>
                  <a:srgbClr val="737B8C"/>
                </a:solidFill>
                <a:latin typeface="PingFang SC"/>
                <a:ea typeface="PingFang SC"/>
                <a:cs typeface="PingFang SC"/>
              </a:rPr>
              <a:t>Vibe Marketing 入门实战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DEC1A188-E7BB-4D1C-A0C7-CDEDE251CA9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182350" y="6438900"/>
            <a:ext cx="45720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r">
              <a:lnSpc>
                <a:spcPct val="112000"/>
              </a:lnSpc>
              <a:buNone/>
              <a:defRPr sz="825" b="0">
                <a:solidFill>
                  <a:srgbClr val="737B8C"/>
                </a:solidFill>
                <a:latin typeface="PingFang SC"/>
                <a:ea typeface="PingFang SC"/>
                <a:cs typeface="PingFang SC"/>
              </a:defRPr>
            </a:pPr>
            <a:r>
              <a:rPr sz="825" b="0">
                <a:solidFill>
                  <a:srgbClr val="737B8C"/>
                </a:solidFill>
                <a:latin typeface="PingFang SC"/>
                <a:ea typeface="PingFang SC"/>
                <a:cs typeface="PingFang SC"/>
              </a:rPr>
              <a:t>03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FE495D59-0168-4120-B79B-10871233174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514350"/>
            <a:ext cx="819150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12000"/>
              </a:lnSpc>
              <a:buNone/>
              <a:defRPr sz="975" b="1">
                <a:solidFill>
                  <a:srgbClr val="9E2F47"/>
                </a:solidFill>
                <a:latin typeface="PingFang SC"/>
                <a:ea typeface="PingFang SC"/>
                <a:cs typeface="PingFang SC"/>
              </a:defRPr>
            </a:pPr>
            <a:r>
              <a:rPr sz="975" b="1">
                <a:solidFill>
                  <a:srgbClr val="9E2F47"/>
                </a:solidFill>
                <a:latin typeface="PingFang SC"/>
                <a:ea typeface="PingFang SC"/>
                <a:cs typeface="PingFang SC"/>
              </a:rPr>
              <a:t>为什么现在重要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66A07FCD-5733-4FA0-8143-9EFB82B34C1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971550"/>
            <a:ext cx="7239000" cy="533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96000"/>
              </a:lnSpc>
              <a:buNone/>
              <a:defRPr sz="3300" b="1">
                <a:solidFill>
                  <a:srgbClr val="14161F"/>
                </a:solidFill>
                <a:latin typeface="PingFang SC"/>
                <a:ea typeface="PingFang SC"/>
                <a:cs typeface="PingFang SC"/>
              </a:defRPr>
            </a:pPr>
            <a:r>
              <a:rPr sz="3300" b="1">
                <a:solidFill>
                  <a:srgbClr val="14161F"/>
                </a:solidFill>
                <a:latin typeface="PingFang SC"/>
                <a:ea typeface="PingFang SC"/>
                <a:cs typeface="PingFang SC"/>
              </a:rPr>
              <a:t>AI 让内容生产变快，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3E74550E-66DA-4B71-B02E-81DDE9E70F4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1543050"/>
            <a:ext cx="7429500" cy="552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96000"/>
              </a:lnSpc>
              <a:buNone/>
              <a:defRPr sz="3300" b="1">
                <a:solidFill>
                  <a:srgbClr val="9E2F47"/>
                </a:solidFill>
                <a:latin typeface="PingFang SC"/>
                <a:ea typeface="PingFang SC"/>
                <a:cs typeface="PingFang SC"/>
              </a:defRPr>
            </a:pPr>
            <a:r>
              <a:rPr sz="3300" b="1">
                <a:solidFill>
                  <a:srgbClr val="9E2F47"/>
                </a:solidFill>
                <a:latin typeface="PingFang SC"/>
                <a:ea typeface="PingFang SC"/>
                <a:cs typeface="PingFang SC"/>
              </a:rPr>
              <a:t>也让平庸变得更快。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05A26A4E-45B5-474F-B6C4-D196F2A4874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2324100"/>
            <a:ext cx="8572500" cy="4191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9667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12000"/>
              </a:lnSpc>
              <a:buNone/>
              <a:defRPr sz="1650" b="0">
                <a:solidFill>
                  <a:srgbClr val="394150"/>
                </a:solidFill>
                <a:latin typeface="PingFang SC"/>
                <a:ea typeface="PingFang SC"/>
                <a:cs typeface="PingFang SC"/>
              </a:defRPr>
            </a:pPr>
            <a:r>
              <a:rPr sz="1650" b="0">
                <a:solidFill>
                  <a:srgbClr val="394150"/>
                </a:solidFill>
                <a:latin typeface="PingFang SC"/>
                <a:ea typeface="PingFang SC"/>
                <a:cs typeface="PingFang SC"/>
              </a:rPr>
              <a:t>当每个人都能快速生成文案和图片，真正稀缺的是：定位、taste、证据、渠道判断和反馈循环。</a:t>
            </a:r>
          </a:p>
        </p:txBody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D2C57CF0-042D-4B9B-9685-78029FACEBC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3371850"/>
            <a:ext cx="3257550" cy="1390650"/>
          </a:xfrm>
          <a:prstGeom xmlns:a="http://schemas.openxmlformats.org/drawingml/2006/main" prst="roundRect">
            <a:avLst>
              <a:gd name="adj" fmla="val 5479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DD5C8"/>
            </a:solidFill>
            <a:prstDash val="solid"/>
          </a:ln>
        </p:spPr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4FC178D2-0708-422C-8BF4-894FBD7FC18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3371850"/>
            <a:ext cx="76200" cy="13906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656D9"/>
          </a:solidFill>
          <a:ln xmlns:a="http://schemas.openxmlformats.org/drawingml/2006/main" w="9525">
            <a:solidFill>
              <a:srgbClr val="2656D9"/>
            </a:solidFill>
            <a:prstDash val="solid"/>
          </a:ln>
        </p:spPr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A9D38240-1151-4F67-AF8E-E731FEEECC0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3600450"/>
            <a:ext cx="280035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12000"/>
              </a:lnSpc>
              <a:buNone/>
              <a:defRPr sz="1425" b="1">
                <a:solidFill>
                  <a:srgbClr val="14161F"/>
                </a:solidFill>
                <a:latin typeface="PingFang SC"/>
                <a:ea typeface="PingFang SC"/>
                <a:cs typeface="PingFang SC"/>
              </a:defRPr>
            </a:pPr>
            <a:r>
              <a:rPr sz="1425" b="1">
                <a:solidFill>
                  <a:srgbClr val="14161F"/>
                </a:solidFill>
                <a:latin typeface="PingFang SC"/>
                <a:ea typeface="PingFang SC"/>
                <a:cs typeface="PingFang SC"/>
              </a:rPr>
              <a:t>过去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4BD322F1-F285-4FDB-BEA2-B84AE32703A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4057650"/>
            <a:ext cx="2724150" cy="590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18000"/>
              </a:lnSpc>
              <a:buNone/>
              <a:defRPr sz="1125" b="0">
                <a:solidFill>
                  <a:srgbClr val="394150"/>
                </a:solidFill>
                <a:latin typeface="PingFang SC"/>
                <a:ea typeface="PingFang SC"/>
                <a:cs typeface="PingFang SC"/>
              </a:defRPr>
            </a:pPr>
            <a:r>
              <a:rPr sz="1125" b="0">
                <a:solidFill>
                  <a:srgbClr val="394150"/>
                </a:solidFill>
                <a:latin typeface="PingFang SC"/>
                <a:ea typeface="PingFang SC"/>
                <a:cs typeface="PingFang SC"/>
              </a:rPr>
              <a:t>文案、设计、SEO、网页、社群发布分散在不同角色。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F4CF5D59-8D3F-492C-90A1-50B93EAE11D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267200" y="3371850"/>
            <a:ext cx="3257550" cy="1390650"/>
          </a:xfrm>
          <a:prstGeom xmlns:a="http://schemas.openxmlformats.org/drawingml/2006/main" prst="roundRect">
            <a:avLst>
              <a:gd name="adj" fmla="val 5479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DD5C8"/>
            </a:solidFill>
            <a:prstDash val="solid"/>
          </a:ln>
        </p:spPr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498656E0-A89A-45F8-9FA9-DC97E40D1A4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267200" y="3371850"/>
            <a:ext cx="76200" cy="13906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E8F86"/>
          </a:solidFill>
          <a:ln xmlns:a="http://schemas.openxmlformats.org/drawingml/2006/main" w="9525">
            <a:solidFill>
              <a:srgbClr val="0E8F86"/>
            </a:solidFill>
            <a:prstDash val="solid"/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1E354542-8372-4F81-ABE2-EDF7AB3F588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533900" y="3600450"/>
            <a:ext cx="280035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12000"/>
              </a:lnSpc>
              <a:buNone/>
              <a:defRPr sz="1425" b="1">
                <a:solidFill>
                  <a:srgbClr val="14161F"/>
                </a:solidFill>
                <a:latin typeface="PingFang SC"/>
                <a:ea typeface="PingFang SC"/>
                <a:cs typeface="PingFang SC"/>
              </a:defRPr>
            </a:pPr>
            <a:r>
              <a:rPr sz="1425" b="1">
                <a:solidFill>
                  <a:srgbClr val="14161F"/>
                </a:solidFill>
                <a:latin typeface="PingFang SC"/>
                <a:ea typeface="PingFang SC"/>
                <a:cs typeface="PingFang SC"/>
              </a:rPr>
              <a:t>现在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297EAFC5-E84A-4576-B211-6F0D14D13B0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533900" y="4057650"/>
            <a:ext cx="2724150" cy="590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18000"/>
              </a:lnSpc>
              <a:buNone/>
              <a:defRPr sz="1125" b="0">
                <a:solidFill>
                  <a:srgbClr val="394150"/>
                </a:solidFill>
                <a:latin typeface="PingFang SC"/>
                <a:ea typeface="PingFang SC"/>
                <a:cs typeface="PingFang SC"/>
              </a:defRPr>
            </a:pPr>
            <a:r>
              <a:rPr sz="1125" b="0">
                <a:solidFill>
                  <a:srgbClr val="394150"/>
                </a:solidFill>
                <a:latin typeface="PingFang SC"/>
                <a:ea typeface="PingFang SC"/>
                <a:cs typeface="PingFang SC"/>
              </a:rPr>
              <a:t>一个营销 operator 可以用 AI 拼出完整 campaign package。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98FB1A8C-41BB-4A29-BB06-8593DAFBFE8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981950" y="3371850"/>
            <a:ext cx="3257550" cy="1390650"/>
          </a:xfrm>
          <a:prstGeom xmlns:a="http://schemas.openxmlformats.org/drawingml/2006/main" prst="roundRect">
            <a:avLst>
              <a:gd name="adj" fmla="val 5479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DD5C8"/>
            </a:solidFill>
            <a:prstDash val="solid"/>
          </a:ln>
        </p:spPr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8FC28789-E875-428A-9E11-7F4D213E39E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981950" y="3371850"/>
            <a:ext cx="76200" cy="13906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84E6A"/>
          </a:solidFill>
          <a:ln xmlns:a="http://schemas.openxmlformats.org/drawingml/2006/main" w="9525">
            <a:solidFill>
              <a:srgbClr val="D84E6A"/>
            </a:solidFill>
            <a:prstDash val="solid"/>
          </a:ln>
        </p:spPr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799BC574-8CDB-4782-B117-573C1672C62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248650" y="3600450"/>
            <a:ext cx="280035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12000"/>
              </a:lnSpc>
              <a:buNone/>
              <a:defRPr sz="1425" b="1">
                <a:solidFill>
                  <a:srgbClr val="14161F"/>
                </a:solidFill>
                <a:latin typeface="PingFang SC"/>
                <a:ea typeface="PingFang SC"/>
                <a:cs typeface="PingFang SC"/>
              </a:defRPr>
            </a:pPr>
            <a:r>
              <a:rPr sz="1425" b="1">
                <a:solidFill>
                  <a:srgbClr val="14161F"/>
                </a:solidFill>
                <a:latin typeface="PingFang SC"/>
                <a:ea typeface="PingFang SC"/>
                <a:cs typeface="PingFang SC"/>
              </a:rPr>
              <a:t>问题</a:t>
            </a:r>
          </a:p>
        </p:txBody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107CB60E-5F7C-4608-9537-012C01D5BC5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248650" y="4057650"/>
            <a:ext cx="2724150" cy="590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18000"/>
              </a:lnSpc>
              <a:buNone/>
              <a:defRPr sz="1125" b="0">
                <a:solidFill>
                  <a:srgbClr val="394150"/>
                </a:solidFill>
                <a:latin typeface="PingFang SC"/>
                <a:ea typeface="PingFang SC"/>
                <a:cs typeface="PingFang SC"/>
              </a:defRPr>
            </a:pPr>
            <a:r>
              <a:rPr sz="1125" b="0">
                <a:solidFill>
                  <a:srgbClr val="394150"/>
                </a:solidFill>
                <a:latin typeface="PingFang SC"/>
                <a:ea typeface="PingFang SC"/>
                <a:cs typeface="PingFang SC"/>
              </a:rPr>
              <a:t>如果没有 goal 和验证，AI 只会更快地产出无效内容。</a:t>
            </a:r>
          </a:p>
        </p:txBody>
      </p:sp>
    </p:spTree>
    <p:extLst>
      <p:ext uri="{BB962C8B-B14F-4D97-AF65-F5344CB8AC3E}">
        <p14:creationId xmlns:p14="http://schemas.microsoft.com/office/powerpoint/2010/main" val="1242970427"/>
      </p:ext>
    </p:extLst>
  </p:cSld>
</p:sld>
</file>

<file path=ppt/slides/slide4.xml><?xml version="1.0" encoding="utf-8"?>
<p:sld xmlns:p="http://schemas.openxmlformats.org/presentationml/2006/main">
  <p:cSld>
    <p:bg>
      <p:bgPr>
        <a:solidFill xmlns:a="http://schemas.openxmlformats.org/drawingml/2006/main">
          <a:srgbClr val="F8F5EF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07FA0507-01A8-405A-891D-233404D0304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7145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84E6A"/>
          </a:solidFill>
          <a:ln xmlns:a="http://schemas.openxmlformats.org/drawingml/2006/main" w="9525">
            <a:solidFill>
              <a:srgbClr val="D84E6A"/>
            </a:solidFill>
            <a:prstDash val="solid"/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8D2ABBB5-289C-40C7-9487-752222EF566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6238875"/>
            <a:ext cx="11087100" cy="0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9525">
            <a:solidFill>
              <a:srgbClr val="DDD5C8"/>
            </a:solidFill>
            <a:prstDash val="solid"/>
          </a:ln>
        </p:spPr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1B078E50-AFB4-4447-AF31-9750059BA58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6438900"/>
            <a:ext cx="495300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12000"/>
              </a:lnSpc>
              <a:buNone/>
              <a:defRPr sz="825" b="0">
                <a:solidFill>
                  <a:srgbClr val="737B8C"/>
                </a:solidFill>
                <a:latin typeface="PingFang SC"/>
                <a:ea typeface="PingFang SC"/>
                <a:cs typeface="PingFang SC"/>
              </a:defRPr>
            </a:pPr>
            <a:r>
              <a:rPr sz="825" b="0">
                <a:solidFill>
                  <a:srgbClr val="737B8C"/>
                </a:solidFill>
                <a:latin typeface="PingFang SC"/>
                <a:ea typeface="PingFang SC"/>
                <a:cs typeface="PingFang SC"/>
              </a:rPr>
              <a:t>Vibe Marketing 入门实战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05CA285A-4F1E-4E79-B86F-89DB78EF7CF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182350" y="6438900"/>
            <a:ext cx="45720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r">
              <a:lnSpc>
                <a:spcPct val="112000"/>
              </a:lnSpc>
              <a:buNone/>
              <a:defRPr sz="825" b="0">
                <a:solidFill>
                  <a:srgbClr val="737B8C"/>
                </a:solidFill>
                <a:latin typeface="PingFang SC"/>
                <a:ea typeface="PingFang SC"/>
                <a:cs typeface="PingFang SC"/>
              </a:defRPr>
            </a:pPr>
            <a:r>
              <a:rPr sz="825" b="0">
                <a:solidFill>
                  <a:srgbClr val="737B8C"/>
                </a:solidFill>
                <a:latin typeface="PingFang SC"/>
                <a:ea typeface="PingFang SC"/>
                <a:cs typeface="PingFang SC"/>
              </a:rPr>
              <a:t>04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36DCD9DD-9D7A-4333-8B79-E19AEFC9359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514350"/>
            <a:ext cx="819150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12000"/>
              </a:lnSpc>
              <a:buNone/>
              <a:defRPr sz="975" b="1">
                <a:solidFill>
                  <a:srgbClr val="9E2F47"/>
                </a:solidFill>
                <a:latin typeface="PingFang SC"/>
                <a:ea typeface="PingFang SC"/>
                <a:cs typeface="PingFang SC"/>
              </a:defRPr>
            </a:pPr>
            <a:r>
              <a:rPr sz="975" b="1">
                <a:solidFill>
                  <a:srgbClr val="9E2F47"/>
                </a:solidFill>
                <a:latin typeface="PingFang SC"/>
                <a:ea typeface="PingFang SC"/>
                <a:cs typeface="PingFang SC"/>
              </a:rPr>
              <a:t>四个概念别混在一起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966F8786-4FAB-4AE4-B6FA-2C5355786A8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990600"/>
            <a:ext cx="8096250" cy="533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96000"/>
              </a:lnSpc>
              <a:buNone/>
              <a:defRPr sz="3150" b="1">
                <a:solidFill>
                  <a:srgbClr val="14161F"/>
                </a:solidFill>
                <a:latin typeface="PingFang SC"/>
                <a:ea typeface="PingFang SC"/>
                <a:cs typeface="PingFang SC"/>
              </a:defRPr>
            </a:pPr>
            <a:r>
              <a:rPr sz="3150" b="1">
                <a:solidFill>
                  <a:srgbClr val="14161F"/>
                </a:solidFill>
                <a:latin typeface="PingFang SC"/>
                <a:ea typeface="PingFang SC"/>
                <a:cs typeface="PingFang SC"/>
              </a:rPr>
              <a:t>Vibe Marketing 比“写文案”大一圈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556A3035-FE2D-4835-97D5-AADB711B5A5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1981200"/>
            <a:ext cx="11087100" cy="609600"/>
          </a:xfrm>
          <a:prstGeom xmlns:a="http://schemas.openxmlformats.org/drawingml/2006/main" prst="roundRect">
            <a:avLst>
              <a:gd name="adj" fmla="val 12500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DD5C8"/>
            </a:solidFill>
            <a:prstDash val="solid"/>
          </a:ln>
        </p:spPr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ECDA6BA1-F1DC-42AD-99B0-B87BB3EA0AB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0100" y="2181225"/>
            <a:ext cx="161925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87535"/>
          </a:bodyPr>
          <a:lstStyle xmlns:a="http://schemas.openxmlformats.org/drawingml/2006/main"/>
          <a:p xmlns:a="http://schemas.openxmlformats.org/drawingml/2006/main">
            <a:pPr algn="l">
              <a:lnSpc>
                <a:spcPct val="112000"/>
              </a:lnSpc>
              <a:buNone/>
              <a:defRPr sz="1275" b="1">
                <a:solidFill>
                  <a:srgbClr val="14161F"/>
                </a:solidFill>
                <a:latin typeface="PingFang SC"/>
                <a:ea typeface="PingFang SC"/>
                <a:cs typeface="PingFang SC"/>
              </a:defRPr>
            </a:pPr>
            <a:r>
              <a:rPr sz="1275" b="1">
                <a:solidFill>
                  <a:srgbClr val="14161F"/>
                </a:solidFill>
                <a:latin typeface="PingFang SC"/>
                <a:ea typeface="PingFang SC"/>
                <a:cs typeface="PingFang SC"/>
              </a:rPr>
              <a:t>AI 文案</a:t>
            </a:r>
          </a:p>
        </p:txBody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426E30E7-8485-4BB0-8180-8CAD57B2093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838450" y="2181225"/>
            <a:ext cx="409575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93006"/>
          </a:bodyPr>
          <a:lstStyle xmlns:a="http://schemas.openxmlformats.org/drawingml/2006/main"/>
          <a:p xmlns:a="http://schemas.openxmlformats.org/drawingml/2006/main">
            <a:pPr algn="l">
              <a:lnSpc>
                <a:spcPct val="112000"/>
              </a:lnSpc>
              <a:buNone/>
              <a:defRPr sz="1200" b="0">
                <a:solidFill>
                  <a:srgbClr val="394150"/>
                </a:solidFill>
                <a:latin typeface="PingFang SC"/>
                <a:ea typeface="PingFang SC"/>
                <a:cs typeface="PingFang SC"/>
              </a:defRPr>
            </a:pPr>
            <a:r>
              <a:rPr sz="1200" b="0">
                <a:solidFill>
                  <a:srgbClr val="394150"/>
                </a:solidFill>
                <a:latin typeface="PingFang SC"/>
                <a:ea typeface="PingFang SC"/>
                <a:cs typeface="PingFang SC"/>
              </a:rPr>
              <a:t>单个标题、广告词、帖子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4CADA32A-9F2A-4CEE-8963-6F27667C4BD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791450" y="2181225"/>
            <a:ext cx="314325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93006"/>
          </a:bodyPr>
          <a:lstStyle xmlns:a="http://schemas.openxmlformats.org/drawingml/2006/main"/>
          <a:p xmlns:a="http://schemas.openxmlformats.org/drawingml/2006/main">
            <a:pPr algn="l">
              <a:lnSpc>
                <a:spcPct val="112000"/>
              </a:lnSpc>
              <a:buNone/>
              <a:defRPr sz="1200" b="0">
                <a:solidFill>
                  <a:srgbClr val="737B8C"/>
                </a:solidFill>
                <a:latin typeface="PingFang SC"/>
                <a:ea typeface="PingFang SC"/>
                <a:cs typeface="PingFang SC"/>
              </a:defRPr>
            </a:pPr>
            <a:r>
              <a:rPr sz="1200" b="0">
                <a:solidFill>
                  <a:srgbClr val="737B8C"/>
                </a:solidFill>
                <a:latin typeface="PingFang SC"/>
                <a:ea typeface="PingFang SC"/>
                <a:cs typeface="PingFang SC"/>
              </a:rPr>
              <a:t>容易像营销号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0F8DE653-77B2-493E-A2EE-B2570AA714D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2819400"/>
            <a:ext cx="11087100" cy="609600"/>
          </a:xfrm>
          <a:prstGeom xmlns:a="http://schemas.openxmlformats.org/drawingml/2006/main" prst="roundRect">
            <a:avLst>
              <a:gd name="adj" fmla="val 12500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DD5C8"/>
            </a:solidFill>
            <a:prstDash val="solid"/>
          </a:ln>
        </p:spPr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125DBFCB-2DA5-4EF8-914E-2F473F687C2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0100" y="3019425"/>
            <a:ext cx="161925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87535"/>
          </a:bodyPr>
          <a:lstStyle xmlns:a="http://schemas.openxmlformats.org/drawingml/2006/main"/>
          <a:p xmlns:a="http://schemas.openxmlformats.org/drawingml/2006/main">
            <a:pPr algn="l">
              <a:lnSpc>
                <a:spcPct val="112000"/>
              </a:lnSpc>
              <a:buNone/>
              <a:defRPr sz="1275" b="1">
                <a:solidFill>
                  <a:srgbClr val="14161F"/>
                </a:solidFill>
                <a:latin typeface="PingFang SC"/>
                <a:ea typeface="PingFang SC"/>
                <a:cs typeface="PingFang SC"/>
              </a:defRPr>
            </a:pPr>
            <a:r>
              <a:rPr sz="1275" b="1">
                <a:solidFill>
                  <a:srgbClr val="14161F"/>
                </a:solidFill>
                <a:latin typeface="PingFang SC"/>
                <a:ea typeface="PingFang SC"/>
                <a:cs typeface="PingFang SC"/>
              </a:rPr>
              <a:t>内容营销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08570254-7012-4A24-BAC1-EA587DD8576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838450" y="3019425"/>
            <a:ext cx="409575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93006"/>
          </a:bodyPr>
          <a:lstStyle xmlns:a="http://schemas.openxmlformats.org/drawingml/2006/main"/>
          <a:p xmlns:a="http://schemas.openxmlformats.org/drawingml/2006/main">
            <a:pPr algn="l">
              <a:lnSpc>
                <a:spcPct val="112000"/>
              </a:lnSpc>
              <a:buNone/>
              <a:defRPr sz="1200" b="0">
                <a:solidFill>
                  <a:srgbClr val="394150"/>
                </a:solidFill>
                <a:latin typeface="PingFang SC"/>
                <a:ea typeface="PingFang SC"/>
                <a:cs typeface="PingFang SC"/>
              </a:defRPr>
            </a:pPr>
            <a:r>
              <a:rPr sz="1200" b="0">
                <a:solidFill>
                  <a:srgbClr val="394150"/>
                </a:solidFill>
                <a:latin typeface="PingFang SC"/>
                <a:ea typeface="PingFang SC"/>
                <a:cs typeface="PingFang SC"/>
              </a:rPr>
              <a:t>内容计划和渠道发布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DC2FDBC2-FC29-4F02-993F-564B9909E25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791450" y="3019425"/>
            <a:ext cx="314325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93006"/>
          </a:bodyPr>
          <a:lstStyle xmlns:a="http://schemas.openxmlformats.org/drawingml/2006/main"/>
          <a:p xmlns:a="http://schemas.openxmlformats.org/drawingml/2006/main">
            <a:pPr algn="l">
              <a:lnSpc>
                <a:spcPct val="112000"/>
              </a:lnSpc>
              <a:buNone/>
              <a:defRPr sz="1200" b="0">
                <a:solidFill>
                  <a:srgbClr val="737B8C"/>
                </a:solidFill>
                <a:latin typeface="PingFang SC"/>
                <a:ea typeface="PingFang SC"/>
                <a:cs typeface="PingFang SC"/>
              </a:defRPr>
            </a:pPr>
            <a:r>
              <a:rPr sz="1200" b="0">
                <a:solidFill>
                  <a:srgbClr val="737B8C"/>
                </a:solidFill>
                <a:latin typeface="PingFang SC"/>
                <a:ea typeface="PingFang SC"/>
                <a:cs typeface="PingFang SC"/>
              </a:rPr>
              <a:t>慢，人工拼接多</a:t>
            </a:r>
          </a:p>
        </p:txBody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A3509284-D27B-43C0-B5F3-B8E6AF2BCC9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3657600"/>
            <a:ext cx="11087100" cy="609600"/>
          </a:xfrm>
          <a:prstGeom xmlns:a="http://schemas.openxmlformats.org/drawingml/2006/main" prst="roundRect">
            <a:avLst>
              <a:gd name="adj" fmla="val 12500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DD5C8"/>
            </a:solidFill>
            <a:prstDash val="solid"/>
          </a:ln>
        </p:spPr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78FF97B7-CF50-43C4-AB43-D353D719269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0100" y="3857625"/>
            <a:ext cx="161925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87535"/>
          </a:bodyPr>
          <a:lstStyle xmlns:a="http://schemas.openxmlformats.org/drawingml/2006/main"/>
          <a:p xmlns:a="http://schemas.openxmlformats.org/drawingml/2006/main">
            <a:pPr algn="l">
              <a:lnSpc>
                <a:spcPct val="112000"/>
              </a:lnSpc>
              <a:buNone/>
              <a:defRPr sz="1275" b="1">
                <a:solidFill>
                  <a:srgbClr val="14161F"/>
                </a:solidFill>
                <a:latin typeface="PingFang SC"/>
                <a:ea typeface="PingFang SC"/>
                <a:cs typeface="PingFang SC"/>
              </a:defRPr>
            </a:pPr>
            <a:r>
              <a:rPr sz="1275" b="1">
                <a:solidFill>
                  <a:srgbClr val="14161F"/>
                </a:solidFill>
                <a:latin typeface="PingFang SC"/>
                <a:ea typeface="PingFang SC"/>
                <a:cs typeface="PingFang SC"/>
              </a:rPr>
              <a:t>营销自动化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5D3BCF27-6864-4937-A208-104BED50A41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838450" y="3857625"/>
            <a:ext cx="409575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93006"/>
          </a:bodyPr>
          <a:lstStyle xmlns:a="http://schemas.openxmlformats.org/drawingml/2006/main"/>
          <a:p xmlns:a="http://schemas.openxmlformats.org/drawingml/2006/main">
            <a:pPr algn="l">
              <a:lnSpc>
                <a:spcPct val="112000"/>
              </a:lnSpc>
              <a:buNone/>
              <a:defRPr sz="1200" b="0">
                <a:solidFill>
                  <a:srgbClr val="394150"/>
                </a:solidFill>
                <a:latin typeface="PingFang SC"/>
                <a:ea typeface="PingFang SC"/>
                <a:cs typeface="PingFang SC"/>
              </a:defRPr>
            </a:pPr>
            <a:r>
              <a:rPr sz="1200" b="0">
                <a:solidFill>
                  <a:srgbClr val="394150"/>
                </a:solidFill>
                <a:latin typeface="PingFang SC"/>
                <a:ea typeface="PingFang SC"/>
                <a:cs typeface="PingFang SC"/>
              </a:rPr>
              <a:t>CRM、邮件、触达流程</a:t>
            </a:r>
          </a:p>
        </p:txBody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1D811272-CF3F-4A9D-BB3F-4C58DCB8088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791450" y="3857625"/>
            <a:ext cx="314325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93006"/>
          </a:bodyPr>
          <a:lstStyle xmlns:a="http://schemas.openxmlformats.org/drawingml/2006/main"/>
          <a:p xmlns:a="http://schemas.openxmlformats.org/drawingml/2006/main">
            <a:pPr algn="l">
              <a:lnSpc>
                <a:spcPct val="112000"/>
              </a:lnSpc>
              <a:buNone/>
              <a:defRPr sz="1200" b="0">
                <a:solidFill>
                  <a:srgbClr val="737B8C"/>
                </a:solidFill>
                <a:latin typeface="PingFang SC"/>
                <a:ea typeface="PingFang SC"/>
                <a:cs typeface="PingFang SC"/>
              </a:defRPr>
            </a:pPr>
            <a:r>
              <a:rPr sz="1200" b="0">
                <a:solidFill>
                  <a:srgbClr val="737B8C"/>
                </a:solidFill>
                <a:latin typeface="PingFang SC"/>
                <a:ea typeface="PingFang SC"/>
                <a:cs typeface="PingFang SC"/>
              </a:rPr>
              <a:t>会自动化错误策略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25CA11B5-5589-4245-A51A-A7C8E0D5B33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4495800"/>
            <a:ext cx="11087100" cy="609600"/>
          </a:xfrm>
          <a:prstGeom xmlns:a="http://schemas.openxmlformats.org/drawingml/2006/main" prst="roundRect">
            <a:avLst>
              <a:gd name="adj" fmla="val 12500"/>
            </a:avLst>
          </a:prstGeom>
          <a:solidFill xmlns:a="http://schemas.openxmlformats.org/drawingml/2006/main">
            <a:srgbClr val="FFF0F2"/>
          </a:solidFill>
          <a:ln xmlns:a="http://schemas.openxmlformats.org/drawingml/2006/main" w="9525">
            <a:solidFill>
              <a:srgbClr val="D84E6A"/>
            </a:solidFill>
            <a:prstDash val="solid"/>
          </a:ln>
        </p:spPr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9DCE87D1-4283-418F-A189-588A880AE6F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0100" y="4695825"/>
            <a:ext cx="161925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87535"/>
          </a:bodyPr>
          <a:lstStyle xmlns:a="http://schemas.openxmlformats.org/drawingml/2006/main"/>
          <a:p xmlns:a="http://schemas.openxmlformats.org/drawingml/2006/main">
            <a:pPr algn="l">
              <a:lnSpc>
                <a:spcPct val="112000"/>
              </a:lnSpc>
              <a:buNone/>
              <a:defRPr sz="1275" b="1">
                <a:solidFill>
                  <a:srgbClr val="9E2F47"/>
                </a:solidFill>
                <a:latin typeface="PingFang SC"/>
                <a:ea typeface="PingFang SC"/>
                <a:cs typeface="PingFang SC"/>
              </a:defRPr>
            </a:pPr>
            <a:r>
              <a:rPr sz="1275" b="1">
                <a:solidFill>
                  <a:srgbClr val="9E2F47"/>
                </a:solidFill>
                <a:latin typeface="PingFang SC"/>
                <a:ea typeface="PingFang SC"/>
                <a:cs typeface="PingFang SC"/>
              </a:rPr>
              <a:t>Vibe Marketing</a:t>
            </a:r>
          </a:p>
        </p:txBody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505FD06F-490C-4C0D-AF16-D9CBA55F406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838450" y="4695825"/>
            <a:ext cx="409575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93006"/>
          </a:bodyPr>
          <a:lstStyle xmlns:a="http://schemas.openxmlformats.org/drawingml/2006/main"/>
          <a:p xmlns:a="http://schemas.openxmlformats.org/drawingml/2006/main">
            <a:pPr algn="l">
              <a:lnSpc>
                <a:spcPct val="112000"/>
              </a:lnSpc>
              <a:buNone/>
              <a:defRPr sz="1200" b="0">
                <a:solidFill>
                  <a:srgbClr val="394150"/>
                </a:solidFill>
                <a:latin typeface="PingFang SC"/>
                <a:ea typeface="PingFang SC"/>
                <a:cs typeface="PingFang SC"/>
              </a:defRPr>
            </a:pPr>
            <a:r>
              <a:rPr sz="1200" b="0">
                <a:solidFill>
                  <a:srgbClr val="394150"/>
                </a:solidFill>
                <a:latin typeface="PingFang SC"/>
                <a:ea typeface="PingFang SC"/>
                <a:cs typeface="PingFang SC"/>
              </a:rPr>
              <a:t>goal 到 campaign 的闭环</a:t>
            </a:r>
          </a:p>
        </p:txBody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9CA658A6-6191-4126-B0C1-78D7597FF28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791450" y="4695825"/>
            <a:ext cx="314325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93006"/>
          </a:bodyPr>
          <a:lstStyle xmlns:a="http://schemas.openxmlformats.org/drawingml/2006/main"/>
          <a:p xmlns:a="http://schemas.openxmlformats.org/drawingml/2006/main">
            <a:pPr algn="l">
              <a:lnSpc>
                <a:spcPct val="112000"/>
              </a:lnSpc>
              <a:buNone/>
              <a:defRPr sz="1200" b="0">
                <a:solidFill>
                  <a:srgbClr val="737B8C"/>
                </a:solidFill>
                <a:latin typeface="PingFang SC"/>
                <a:ea typeface="PingFang SC"/>
                <a:cs typeface="PingFang SC"/>
              </a:defRPr>
            </a:pPr>
            <a:r>
              <a:rPr sz="1200" b="0">
                <a:solidFill>
                  <a:srgbClr val="737B8C"/>
                </a:solidFill>
                <a:latin typeface="PingFang SC"/>
                <a:ea typeface="PingFang SC"/>
                <a:cs typeface="PingFang SC"/>
              </a:rPr>
              <a:t>需要人做 taste editor</a:t>
            </a:r>
          </a:p>
        </p:txBody>
      </p:sp>
    </p:spTree>
    <p:extLst>
      <p:ext uri="{BB962C8B-B14F-4D97-AF65-F5344CB8AC3E}">
        <p14:creationId xmlns:p14="http://schemas.microsoft.com/office/powerpoint/2010/main" val="374095965"/>
      </p:ext>
    </p:extLst>
  </p:cSld>
</p:sld>
</file>

<file path=ppt/slides/slide5.xml><?xml version="1.0" encoding="utf-8"?>
<p:sld xmlns:p="http://schemas.openxmlformats.org/presentationml/2006/main">
  <p:cSld>
    <p:bg>
      <p:bgPr>
        <a:solidFill xmlns:a="http://schemas.openxmlformats.org/drawingml/2006/main">
          <a:srgbClr val="F8F5EF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8271DCCB-210D-4AC1-8496-FB779598B51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7145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84E6A"/>
          </a:solidFill>
          <a:ln xmlns:a="http://schemas.openxmlformats.org/drawingml/2006/main" w="9525">
            <a:solidFill>
              <a:srgbClr val="D84E6A"/>
            </a:solidFill>
            <a:prstDash val="solid"/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EB40D681-70FE-46F6-8E84-6FC91176619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6238875"/>
            <a:ext cx="11087100" cy="0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9525">
            <a:solidFill>
              <a:srgbClr val="DDD5C8"/>
            </a:solidFill>
            <a:prstDash val="solid"/>
          </a:ln>
        </p:spPr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D3F90C00-278D-43D3-8BF6-62B3CDE2BEA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6438900"/>
            <a:ext cx="495300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12000"/>
              </a:lnSpc>
              <a:buNone/>
              <a:defRPr sz="825" b="0">
                <a:solidFill>
                  <a:srgbClr val="737B8C"/>
                </a:solidFill>
                <a:latin typeface="PingFang SC"/>
                <a:ea typeface="PingFang SC"/>
                <a:cs typeface="PingFang SC"/>
              </a:defRPr>
            </a:pPr>
            <a:r>
              <a:rPr sz="825" b="0">
                <a:solidFill>
                  <a:srgbClr val="737B8C"/>
                </a:solidFill>
                <a:latin typeface="PingFang SC"/>
                <a:ea typeface="PingFang SC"/>
                <a:cs typeface="PingFang SC"/>
              </a:rPr>
              <a:t>Vibe Marketing 入门实战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5F7BEC74-055F-485B-98DC-BC54C0CED35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182350" y="6438900"/>
            <a:ext cx="45720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r">
              <a:lnSpc>
                <a:spcPct val="112000"/>
              </a:lnSpc>
              <a:buNone/>
              <a:defRPr sz="825" b="0">
                <a:solidFill>
                  <a:srgbClr val="737B8C"/>
                </a:solidFill>
                <a:latin typeface="PingFang SC"/>
                <a:ea typeface="PingFang SC"/>
                <a:cs typeface="PingFang SC"/>
              </a:defRPr>
            </a:pPr>
            <a:r>
              <a:rPr sz="825" b="0">
                <a:solidFill>
                  <a:srgbClr val="737B8C"/>
                </a:solidFill>
                <a:latin typeface="PingFang SC"/>
                <a:ea typeface="PingFang SC"/>
                <a:cs typeface="PingFang SC"/>
              </a:rPr>
              <a:t>05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55ADC945-ADA4-40D1-A0B6-E53790591AF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514350"/>
            <a:ext cx="819150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12000"/>
              </a:lnSpc>
              <a:buNone/>
              <a:defRPr sz="975" b="1">
                <a:solidFill>
                  <a:srgbClr val="9E2F47"/>
                </a:solidFill>
                <a:latin typeface="PingFang SC"/>
                <a:ea typeface="PingFang SC"/>
                <a:cs typeface="PingFang SC"/>
              </a:defRPr>
            </a:pPr>
            <a:r>
              <a:rPr sz="975" b="1">
                <a:solidFill>
                  <a:srgbClr val="9E2F47"/>
                </a:solidFill>
                <a:latin typeface="PingFang SC"/>
                <a:ea typeface="PingFang SC"/>
                <a:cs typeface="PingFang SC"/>
              </a:rPr>
              <a:t>第一步不是 prompt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6F3EAFED-44EA-46EF-8A37-0F35658336B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990600"/>
            <a:ext cx="6858000" cy="533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96000"/>
              </a:lnSpc>
              <a:buNone/>
              <a:defRPr sz="3300" b="1">
                <a:solidFill>
                  <a:srgbClr val="14161F"/>
                </a:solidFill>
                <a:latin typeface="PingFang SC"/>
                <a:ea typeface="PingFang SC"/>
                <a:cs typeface="PingFang SC"/>
              </a:defRPr>
            </a:pPr>
            <a:r>
              <a:rPr sz="3300" b="1">
                <a:solidFill>
                  <a:srgbClr val="14161F"/>
                </a:solidFill>
                <a:latin typeface="PingFang SC"/>
                <a:ea typeface="PingFang SC"/>
                <a:cs typeface="PingFang SC"/>
              </a:rPr>
              <a:t>先写 Goal Contract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88243985-550F-4F88-85D0-72726CE294C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1752600"/>
            <a:ext cx="8667750" cy="4191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94661"/>
          </a:bodyPr>
          <a:lstStyle xmlns:a="http://schemas.openxmlformats.org/drawingml/2006/main"/>
          <a:p xmlns:a="http://schemas.openxmlformats.org/drawingml/2006/main">
            <a:pPr algn="l">
              <a:lnSpc>
                <a:spcPct val="112000"/>
              </a:lnSpc>
              <a:buNone/>
              <a:defRPr sz="1650" b="0">
                <a:solidFill>
                  <a:srgbClr val="394150"/>
                </a:solidFill>
                <a:latin typeface="PingFang SC"/>
                <a:ea typeface="PingFang SC"/>
                <a:cs typeface="PingFang SC"/>
              </a:defRPr>
            </a:pPr>
            <a:r>
              <a:rPr sz="1650" b="0">
                <a:solidFill>
                  <a:srgbClr val="394150"/>
                </a:solidFill>
                <a:latin typeface="PingFang SC"/>
                <a:ea typeface="PingFang SC"/>
                <a:cs typeface="PingFang SC"/>
              </a:rPr>
              <a:t>没有 goal contract，AI 会按互联网平均营销腔输出。有了它，agent 才知道应该推进到什么成品。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FE0CE65E-B7EE-471B-BAC7-32649052CAC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2819400"/>
            <a:ext cx="3238500" cy="838200"/>
          </a:xfrm>
          <a:prstGeom xmlns:a="http://schemas.openxmlformats.org/drawingml/2006/main" prst="roundRect">
            <a:avLst>
              <a:gd name="adj" fmla="val 9091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DD5C8"/>
            </a:solidFill>
            <a:prstDash val="solid"/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DE86ABC7-5483-4229-9E11-D8A527EE76F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2819400"/>
            <a:ext cx="76200" cy="8382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656D9"/>
          </a:solidFill>
          <a:ln xmlns:a="http://schemas.openxmlformats.org/drawingml/2006/main" w="9525">
            <a:solidFill>
              <a:srgbClr val="2656D9"/>
            </a:solidFill>
            <a:prstDash val="solid"/>
          </a:ln>
        </p:spPr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8E6F0B55-162A-40E3-8D68-A9E079D2AEC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3048000"/>
            <a:ext cx="27813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12000"/>
              </a:lnSpc>
              <a:buNone/>
              <a:defRPr sz="1425" b="1">
                <a:solidFill>
                  <a:srgbClr val="14161F"/>
                </a:solidFill>
                <a:latin typeface="PingFang SC"/>
                <a:ea typeface="PingFang SC"/>
                <a:cs typeface="PingFang SC"/>
              </a:defRPr>
            </a:pPr>
            <a:r>
              <a:rPr sz="1425" b="1">
                <a:solidFill>
                  <a:srgbClr val="14161F"/>
                </a:solidFill>
                <a:latin typeface="PingFang SC"/>
                <a:ea typeface="PingFang SC"/>
                <a:cs typeface="PingFang SC"/>
              </a:rPr>
              <a:t>Goal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B03AEA82-B172-4878-95B0-D91E110844E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3505200"/>
            <a:ext cx="2705100" cy="381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18832"/>
          </a:bodyPr>
          <a:lstStyle xmlns:a="http://schemas.openxmlformats.org/drawingml/2006/main"/>
          <a:p xmlns:a="http://schemas.openxmlformats.org/drawingml/2006/main">
            <a:pPr algn="l">
              <a:lnSpc>
                <a:spcPct val="118000"/>
              </a:lnSpc>
              <a:buNone/>
              <a:defRPr sz="1125" b="0">
                <a:solidFill>
                  <a:srgbClr val="394150"/>
                </a:solidFill>
                <a:latin typeface="PingFang SC"/>
                <a:ea typeface="PingFang SC"/>
                <a:cs typeface="PingFang SC"/>
              </a:defRPr>
            </a:pPr>
            <a:r>
              <a:rPr sz="1125" b="0">
                <a:solidFill>
                  <a:srgbClr val="394150"/>
                </a:solidFill>
                <a:latin typeface="PingFang SC"/>
                <a:ea typeface="PingFang SC"/>
                <a:cs typeface="PingFang SC"/>
              </a:rPr>
              <a:t>这轮要产出什么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2241CEDF-EF14-459D-AAAB-E1F8C091BEE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267200" y="2819400"/>
            <a:ext cx="3238500" cy="838200"/>
          </a:xfrm>
          <a:prstGeom xmlns:a="http://schemas.openxmlformats.org/drawingml/2006/main" prst="roundRect">
            <a:avLst>
              <a:gd name="adj" fmla="val 9091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DD5C8"/>
            </a:solidFill>
            <a:prstDash val="solid"/>
          </a:ln>
        </p:spPr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91BA6635-8D3D-40B0-B5CA-B66A3B37494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267200" y="2819400"/>
            <a:ext cx="76200" cy="8382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E8F86"/>
          </a:solidFill>
          <a:ln xmlns:a="http://schemas.openxmlformats.org/drawingml/2006/main" w="9525">
            <a:solidFill>
              <a:srgbClr val="0E8F86"/>
            </a:solidFill>
            <a:prstDash val="solid"/>
          </a:ln>
        </p:spPr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2077C220-C977-4A77-9A2A-B3F9F293CB4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533900" y="3048000"/>
            <a:ext cx="27813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12000"/>
              </a:lnSpc>
              <a:buNone/>
              <a:defRPr sz="1425" b="1">
                <a:solidFill>
                  <a:srgbClr val="14161F"/>
                </a:solidFill>
                <a:latin typeface="PingFang SC"/>
                <a:ea typeface="PingFang SC"/>
                <a:cs typeface="PingFang SC"/>
              </a:defRPr>
            </a:pPr>
            <a:r>
              <a:rPr sz="1425" b="1">
                <a:solidFill>
                  <a:srgbClr val="14161F"/>
                </a:solidFill>
                <a:latin typeface="PingFang SC"/>
                <a:ea typeface="PingFang SC"/>
                <a:cs typeface="PingFang SC"/>
              </a:rPr>
              <a:t>Audience</a:t>
            </a:r>
          </a:p>
        </p:txBody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03A90337-E2D8-470C-993B-7912465D3ED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533900" y="3505200"/>
            <a:ext cx="2705100" cy="381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18832"/>
          </a:bodyPr>
          <a:lstStyle xmlns:a="http://schemas.openxmlformats.org/drawingml/2006/main"/>
          <a:p xmlns:a="http://schemas.openxmlformats.org/drawingml/2006/main">
            <a:pPr algn="l">
              <a:lnSpc>
                <a:spcPct val="118000"/>
              </a:lnSpc>
              <a:buNone/>
              <a:defRPr sz="1125" b="0">
                <a:solidFill>
                  <a:srgbClr val="394150"/>
                </a:solidFill>
                <a:latin typeface="PingFang SC"/>
                <a:ea typeface="PingFang SC"/>
                <a:cs typeface="PingFang SC"/>
              </a:defRPr>
            </a:pPr>
            <a:r>
              <a:rPr sz="1125" b="0">
                <a:solidFill>
                  <a:srgbClr val="394150"/>
                </a:solidFill>
                <a:latin typeface="PingFang SC"/>
                <a:ea typeface="PingFang SC"/>
                <a:cs typeface="PingFang SC"/>
              </a:rPr>
              <a:t>谁会看、买、转发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AAE5B720-B52F-4C3C-BA12-3764D1F56F3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981950" y="2819400"/>
            <a:ext cx="3238500" cy="838200"/>
          </a:xfrm>
          <a:prstGeom xmlns:a="http://schemas.openxmlformats.org/drawingml/2006/main" prst="roundRect">
            <a:avLst>
              <a:gd name="adj" fmla="val 9091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DD5C8"/>
            </a:solidFill>
            <a:prstDash val="solid"/>
          </a:ln>
        </p:spPr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63A36F69-B26D-4E38-B86C-44624C7E3A3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981950" y="2819400"/>
            <a:ext cx="76200" cy="8382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B98116"/>
          </a:solidFill>
          <a:ln xmlns:a="http://schemas.openxmlformats.org/drawingml/2006/main" w="9525">
            <a:solidFill>
              <a:srgbClr val="B98116"/>
            </a:solidFill>
            <a:prstDash val="solid"/>
          </a:ln>
        </p:spPr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828031F7-7A2F-4451-B3BD-95248FEDA0B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248650" y="3048000"/>
            <a:ext cx="27813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12000"/>
              </a:lnSpc>
              <a:buNone/>
              <a:defRPr sz="1425" b="1">
                <a:solidFill>
                  <a:srgbClr val="14161F"/>
                </a:solidFill>
                <a:latin typeface="PingFang SC"/>
                <a:ea typeface="PingFang SC"/>
                <a:cs typeface="PingFang SC"/>
              </a:defRPr>
            </a:pPr>
            <a:r>
              <a:rPr sz="1425" b="1">
                <a:solidFill>
                  <a:srgbClr val="14161F"/>
                </a:solidFill>
                <a:latin typeface="PingFang SC"/>
                <a:ea typeface="PingFang SC"/>
                <a:cs typeface="PingFang SC"/>
              </a:rPr>
              <a:t>Offer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15070356-3920-47DC-ADA6-43D13D686E4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248650" y="3505200"/>
            <a:ext cx="2705100" cy="381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18832"/>
          </a:bodyPr>
          <a:lstStyle xmlns:a="http://schemas.openxmlformats.org/drawingml/2006/main"/>
          <a:p xmlns:a="http://schemas.openxmlformats.org/drawingml/2006/main">
            <a:pPr algn="l">
              <a:lnSpc>
                <a:spcPct val="118000"/>
              </a:lnSpc>
              <a:buNone/>
              <a:defRPr sz="1125" b="0">
                <a:solidFill>
                  <a:srgbClr val="394150"/>
                </a:solidFill>
                <a:latin typeface="PingFang SC"/>
                <a:ea typeface="PingFang SC"/>
                <a:cs typeface="PingFang SC"/>
              </a:defRPr>
            </a:pPr>
            <a:r>
              <a:rPr sz="1125" b="0">
                <a:solidFill>
                  <a:srgbClr val="394150"/>
                </a:solidFill>
                <a:latin typeface="PingFang SC"/>
                <a:ea typeface="PingFang SC"/>
                <a:cs typeface="PingFang SC"/>
              </a:rPr>
              <a:t>用户得到什么结果</a:t>
            </a:r>
          </a:p>
        </p:txBody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9BC7E106-DD4A-4A42-8F76-679B2F2DE1E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3943350"/>
            <a:ext cx="3238500" cy="838200"/>
          </a:xfrm>
          <a:prstGeom xmlns:a="http://schemas.openxmlformats.org/drawingml/2006/main" prst="roundRect">
            <a:avLst>
              <a:gd name="adj" fmla="val 9091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DD5C8"/>
            </a:solidFill>
            <a:prstDash val="solid"/>
          </a:ln>
        </p:spPr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77F9A3E1-B63E-4B03-94CC-4C21275D2A0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3943350"/>
            <a:ext cx="76200" cy="8382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F8B57"/>
          </a:solidFill>
          <a:ln xmlns:a="http://schemas.openxmlformats.org/drawingml/2006/main" w="9525">
            <a:solidFill>
              <a:srgbClr val="2F8B57"/>
            </a:solidFill>
            <a:prstDash val="solid"/>
          </a:ln>
        </p:spPr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1A74213E-3BAA-4687-BF64-B67484E64C2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4171950"/>
            <a:ext cx="27813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12000"/>
              </a:lnSpc>
              <a:buNone/>
              <a:defRPr sz="1425" b="1">
                <a:solidFill>
                  <a:srgbClr val="14161F"/>
                </a:solidFill>
                <a:latin typeface="PingFang SC"/>
                <a:ea typeface="PingFang SC"/>
                <a:cs typeface="PingFang SC"/>
              </a:defRPr>
            </a:pPr>
            <a:r>
              <a:rPr sz="1425" b="1">
                <a:solidFill>
                  <a:srgbClr val="14161F"/>
                </a:solidFill>
                <a:latin typeface="PingFang SC"/>
                <a:ea typeface="PingFang SC"/>
                <a:cs typeface="PingFang SC"/>
              </a:rPr>
              <a:t>Channel</a:t>
            </a:r>
          </a:p>
        </p:txBody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B47994F4-9942-49C7-8FE4-F54B2BC70BF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4629150"/>
            <a:ext cx="2705100" cy="381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18832"/>
          </a:bodyPr>
          <a:lstStyle xmlns:a="http://schemas.openxmlformats.org/drawingml/2006/main"/>
          <a:p xmlns:a="http://schemas.openxmlformats.org/drawingml/2006/main">
            <a:pPr algn="l">
              <a:lnSpc>
                <a:spcPct val="118000"/>
              </a:lnSpc>
              <a:buNone/>
              <a:defRPr sz="1125" b="0">
                <a:solidFill>
                  <a:srgbClr val="394150"/>
                </a:solidFill>
                <a:latin typeface="PingFang SC"/>
                <a:ea typeface="PingFang SC"/>
                <a:cs typeface="PingFang SC"/>
              </a:defRPr>
            </a:pPr>
            <a:r>
              <a:rPr sz="1125" b="0">
                <a:solidFill>
                  <a:srgbClr val="394150"/>
                </a:solidFill>
                <a:latin typeface="PingFang SC"/>
                <a:ea typeface="PingFang SC"/>
                <a:cs typeface="PingFang SC"/>
              </a:rPr>
              <a:t>网站、blog、微信群、小红书</a:t>
            </a:r>
          </a:p>
        </p:txBody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46FA5E6F-60C9-45A5-8EF3-D3E336C5717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267200" y="3943350"/>
            <a:ext cx="3238500" cy="838200"/>
          </a:xfrm>
          <a:prstGeom xmlns:a="http://schemas.openxmlformats.org/drawingml/2006/main" prst="roundRect">
            <a:avLst>
              <a:gd name="adj" fmla="val 9091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DD5C8"/>
            </a:solidFill>
            <a:prstDash val="solid"/>
          </a:ln>
        </p:spPr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DDBACAF1-901A-47F6-A33E-F86A14CFADD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267200" y="3943350"/>
            <a:ext cx="76200" cy="8382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6D55D8"/>
          </a:solidFill>
          <a:ln xmlns:a="http://schemas.openxmlformats.org/drawingml/2006/main" w="9525">
            <a:solidFill>
              <a:srgbClr val="6D55D8"/>
            </a:solidFill>
            <a:prstDash val="solid"/>
          </a:ln>
        </p:spPr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BA2158DC-75EA-4448-8736-125C00E6552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533900" y="4171950"/>
            <a:ext cx="27813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12000"/>
              </a:lnSpc>
              <a:buNone/>
              <a:defRPr sz="1425" b="1">
                <a:solidFill>
                  <a:srgbClr val="14161F"/>
                </a:solidFill>
                <a:latin typeface="PingFang SC"/>
                <a:ea typeface="PingFang SC"/>
                <a:cs typeface="PingFang SC"/>
              </a:defRPr>
            </a:pPr>
            <a:r>
              <a:rPr sz="1425" b="1">
                <a:solidFill>
                  <a:srgbClr val="14161F"/>
                </a:solidFill>
                <a:latin typeface="PingFang SC"/>
                <a:ea typeface="PingFang SC"/>
                <a:cs typeface="PingFang SC"/>
              </a:rPr>
              <a:t>Tone</a:t>
            </a:r>
          </a:p>
        </p:txBody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FC0A8A91-612E-48D6-AE1E-6FCEE5638AA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533900" y="4629150"/>
            <a:ext cx="2705100" cy="381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18832"/>
          </a:bodyPr>
          <a:lstStyle xmlns:a="http://schemas.openxmlformats.org/drawingml/2006/main"/>
          <a:p xmlns:a="http://schemas.openxmlformats.org/drawingml/2006/main">
            <a:pPr algn="l">
              <a:lnSpc>
                <a:spcPct val="118000"/>
              </a:lnSpc>
              <a:buNone/>
              <a:defRPr sz="1125" b="0">
                <a:solidFill>
                  <a:srgbClr val="394150"/>
                </a:solidFill>
                <a:latin typeface="PingFang SC"/>
                <a:ea typeface="PingFang SC"/>
                <a:cs typeface="PingFang SC"/>
              </a:defRPr>
            </a:pPr>
            <a:r>
              <a:rPr sz="1125" b="0">
                <a:solidFill>
                  <a:srgbClr val="394150"/>
                </a:solidFill>
                <a:latin typeface="PingFang SC"/>
                <a:ea typeface="PingFang SC"/>
                <a:cs typeface="PingFang SC"/>
              </a:rPr>
              <a:t>专业、亲切、锋利或克制</a:t>
            </a:r>
          </a:p>
        </p:txBody>
      </p:sp>
      <p:sp>
        <p:nvSpPr>
          <p:cNvPr id="28" name="">
            <a:extLst xmlns:a="http://schemas.openxmlformats.org/drawingml/2006/main">
              <a:ext uri="{FF2B5EF4-FFF2-40B4-BE49-F238E27FC236}">
                <a16:creationId xmlns:a16="http://schemas.microsoft.com/office/drawing/2014/main" id="{0AB00173-3CC4-4F6A-8BBB-19F20034FC7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981950" y="3943350"/>
            <a:ext cx="3238500" cy="838200"/>
          </a:xfrm>
          <a:prstGeom xmlns:a="http://schemas.openxmlformats.org/drawingml/2006/main" prst="roundRect">
            <a:avLst>
              <a:gd name="adj" fmla="val 9091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DD5C8"/>
            </a:solidFill>
            <a:prstDash val="solid"/>
          </a:ln>
        </p:spPr>
      </p:sp>
      <p:sp>
        <p:nvSpPr>
          <p:cNvPr id="29" name="">
            <a:extLst xmlns:a="http://schemas.openxmlformats.org/drawingml/2006/main">
              <a:ext uri="{FF2B5EF4-FFF2-40B4-BE49-F238E27FC236}">
                <a16:creationId xmlns:a16="http://schemas.microsoft.com/office/drawing/2014/main" id="{931CF0CD-FEE2-48B2-BD6F-7C0AEFE5611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981950" y="3943350"/>
            <a:ext cx="76200" cy="8382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84E6A"/>
          </a:solidFill>
          <a:ln xmlns:a="http://schemas.openxmlformats.org/drawingml/2006/main" w="9525">
            <a:solidFill>
              <a:srgbClr val="D84E6A"/>
            </a:solidFill>
            <a:prstDash val="solid"/>
          </a:ln>
        </p:spPr>
      </p:sp>
      <p:sp>
        <p:nvSpPr>
          <p:cNvPr id="30" name="">
            <a:extLst xmlns:a="http://schemas.openxmlformats.org/drawingml/2006/main">
              <a:ext uri="{FF2B5EF4-FFF2-40B4-BE49-F238E27FC236}">
                <a16:creationId xmlns:a16="http://schemas.microsoft.com/office/drawing/2014/main" id="{BAB66745-EFA1-4648-A929-6FF8775817D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248650" y="4171950"/>
            <a:ext cx="27813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12000"/>
              </a:lnSpc>
              <a:buNone/>
              <a:defRPr sz="1425" b="1">
                <a:solidFill>
                  <a:srgbClr val="14161F"/>
                </a:solidFill>
                <a:latin typeface="PingFang SC"/>
                <a:ea typeface="PingFang SC"/>
                <a:cs typeface="PingFang SC"/>
              </a:defRPr>
            </a:pPr>
            <a:r>
              <a:rPr sz="1425" b="1">
                <a:solidFill>
                  <a:srgbClr val="14161F"/>
                </a:solidFill>
                <a:latin typeface="PingFang SC"/>
                <a:ea typeface="PingFang SC"/>
                <a:cs typeface="PingFang SC"/>
              </a:rPr>
              <a:t>Red lines</a:t>
            </a:r>
          </a:p>
        </p:txBody>
      </p:sp>
      <p:sp>
        <p:nvSpPr>
          <p:cNvPr id="31" name="">
            <a:extLst xmlns:a="http://schemas.openxmlformats.org/drawingml/2006/main">
              <a:ext uri="{FF2B5EF4-FFF2-40B4-BE49-F238E27FC236}">
                <a16:creationId xmlns:a16="http://schemas.microsoft.com/office/drawing/2014/main" id="{EFA9066E-0DED-4D7A-B55B-EAFA699D28C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248650" y="4629150"/>
            <a:ext cx="2705100" cy="381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18832"/>
          </a:bodyPr>
          <a:lstStyle xmlns:a="http://schemas.openxmlformats.org/drawingml/2006/main"/>
          <a:p xmlns:a="http://schemas.openxmlformats.org/drawingml/2006/main">
            <a:pPr algn="l">
              <a:lnSpc>
                <a:spcPct val="118000"/>
              </a:lnSpc>
              <a:buNone/>
              <a:defRPr sz="1125" b="0">
                <a:solidFill>
                  <a:srgbClr val="394150"/>
                </a:solidFill>
                <a:latin typeface="PingFang SC"/>
                <a:ea typeface="PingFang SC"/>
                <a:cs typeface="PingFang SC"/>
              </a:defRPr>
            </a:pPr>
            <a:r>
              <a:rPr sz="1125" b="0">
                <a:solidFill>
                  <a:srgbClr val="394150"/>
                </a:solidFill>
                <a:latin typeface="PingFang SC"/>
                <a:ea typeface="PingFang SC"/>
                <a:cs typeface="PingFang SC"/>
              </a:rPr>
              <a:t>事实、合规、禁区</a:t>
            </a:r>
          </a:p>
        </p:txBody>
      </p:sp>
    </p:spTree>
    <p:extLst>
      <p:ext uri="{BB962C8B-B14F-4D97-AF65-F5344CB8AC3E}">
        <p14:creationId xmlns:p14="http://schemas.microsoft.com/office/powerpoint/2010/main" val="419464074"/>
      </p:ext>
    </p:extLst>
  </p:cSld>
</p:sld>
</file>

<file path=ppt/slides/slide6.xml><?xml version="1.0" encoding="utf-8"?>
<p:sld xmlns:p="http://schemas.openxmlformats.org/presentationml/2006/main">
  <p:cSld>
    <p:bg>
      <p:bgPr>
        <a:solidFill xmlns:a="http://schemas.openxmlformats.org/drawingml/2006/main">
          <a:srgbClr val="F8F5EF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A13820EA-8BE4-422F-A6D1-7532C2D75BA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7145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84E6A"/>
          </a:solidFill>
          <a:ln xmlns:a="http://schemas.openxmlformats.org/drawingml/2006/main" w="9525">
            <a:solidFill>
              <a:srgbClr val="D84E6A"/>
            </a:solidFill>
            <a:prstDash val="solid"/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8108557A-A5D1-45A6-9333-BAE18582F6B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6238875"/>
            <a:ext cx="11087100" cy="0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9525">
            <a:solidFill>
              <a:srgbClr val="DDD5C8"/>
            </a:solidFill>
            <a:prstDash val="solid"/>
          </a:ln>
        </p:spPr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C5EA08AE-2861-4BEB-AF74-38E1AC0D2BC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6438900"/>
            <a:ext cx="495300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12000"/>
              </a:lnSpc>
              <a:buNone/>
              <a:defRPr sz="825" b="0">
                <a:solidFill>
                  <a:srgbClr val="737B8C"/>
                </a:solidFill>
                <a:latin typeface="PingFang SC"/>
                <a:ea typeface="PingFang SC"/>
                <a:cs typeface="PingFang SC"/>
              </a:defRPr>
            </a:pPr>
            <a:r>
              <a:rPr sz="825" b="0">
                <a:solidFill>
                  <a:srgbClr val="737B8C"/>
                </a:solidFill>
                <a:latin typeface="PingFang SC"/>
                <a:ea typeface="PingFang SC"/>
                <a:cs typeface="PingFang SC"/>
              </a:rPr>
              <a:t>Vibe Marketing 入门实战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CAC25E1E-8D16-47A3-84F4-BE411A31D1D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182350" y="6438900"/>
            <a:ext cx="45720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r">
              <a:lnSpc>
                <a:spcPct val="112000"/>
              </a:lnSpc>
              <a:buNone/>
              <a:defRPr sz="825" b="0">
                <a:solidFill>
                  <a:srgbClr val="737B8C"/>
                </a:solidFill>
                <a:latin typeface="PingFang SC"/>
                <a:ea typeface="PingFang SC"/>
                <a:cs typeface="PingFang SC"/>
              </a:defRPr>
            </a:pPr>
            <a:r>
              <a:rPr sz="825" b="0">
                <a:solidFill>
                  <a:srgbClr val="737B8C"/>
                </a:solidFill>
                <a:latin typeface="PingFang SC"/>
                <a:ea typeface="PingFang SC"/>
                <a:cs typeface="PingFang SC"/>
              </a:rPr>
              <a:t>06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35F5B4B7-E780-4AF9-9476-207140CCB62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514350"/>
            <a:ext cx="819150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12000"/>
              </a:lnSpc>
              <a:buNone/>
              <a:defRPr sz="975" b="1">
                <a:solidFill>
                  <a:srgbClr val="9E2F47"/>
                </a:solidFill>
                <a:latin typeface="PingFang SC"/>
                <a:ea typeface="PingFang SC"/>
                <a:cs typeface="PingFang SC"/>
              </a:defRPr>
            </a:pPr>
            <a:r>
              <a:rPr sz="975" b="1">
                <a:solidFill>
                  <a:srgbClr val="9E2F47"/>
                </a:solidFill>
                <a:latin typeface="PingFang SC"/>
                <a:ea typeface="PingFang SC"/>
                <a:cs typeface="PingFang SC"/>
              </a:rPr>
              <a:t>第二步是上下文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3CA3462C-68C0-4053-89C7-1C84A4594A9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990600"/>
            <a:ext cx="7810500" cy="533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96000"/>
              </a:lnSpc>
              <a:buNone/>
              <a:defRPr sz="3300" b="1">
                <a:solidFill>
                  <a:srgbClr val="14161F"/>
                </a:solidFill>
                <a:latin typeface="PingFang SC"/>
                <a:ea typeface="PingFang SC"/>
                <a:cs typeface="PingFang SC"/>
              </a:defRPr>
            </a:pPr>
            <a:r>
              <a:rPr sz="3300" b="1">
                <a:solidFill>
                  <a:srgbClr val="14161F"/>
                </a:solidFill>
                <a:latin typeface="PingFang SC"/>
                <a:ea typeface="PingFang SC"/>
                <a:cs typeface="PingFang SC"/>
              </a:rPr>
              <a:t>Context Pack 决定输出质量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3F063251-6B81-499E-A16F-25B8EEADC64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1752600"/>
            <a:ext cx="8858250" cy="4191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99525"/>
          </a:bodyPr>
          <a:lstStyle xmlns:a="http://schemas.openxmlformats.org/drawingml/2006/main"/>
          <a:p xmlns:a="http://schemas.openxmlformats.org/drawingml/2006/main">
            <a:pPr algn="l">
              <a:lnSpc>
                <a:spcPct val="112000"/>
              </a:lnSpc>
              <a:buNone/>
              <a:defRPr sz="1650" b="0">
                <a:solidFill>
                  <a:srgbClr val="394150"/>
                </a:solidFill>
                <a:latin typeface="PingFang SC"/>
                <a:ea typeface="PingFang SC"/>
                <a:cs typeface="PingFang SC"/>
              </a:defRPr>
            </a:pPr>
            <a:r>
              <a:rPr sz="1650" b="0">
                <a:solidFill>
                  <a:srgbClr val="394150"/>
                </a:solidFill>
                <a:latin typeface="PingFang SC"/>
                <a:ea typeface="PingFang SC"/>
                <a:cs typeface="PingFang SC"/>
              </a:rPr>
              <a:t>只给 topic，AI 会写出通用答案。给 context pack，AI 才能按你的业务、品牌和风险边界执行。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6398B6DA-600F-4516-955B-45CFE70A4B2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2781300"/>
            <a:ext cx="4953000" cy="952500"/>
          </a:xfrm>
          <a:prstGeom xmlns:a="http://schemas.openxmlformats.org/drawingml/2006/main" prst="roundRect">
            <a:avLst>
              <a:gd name="adj" fmla="val 8000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DD5C8"/>
            </a:solidFill>
            <a:prstDash val="solid"/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435631AE-EC0F-4135-B3D4-5181021628A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2781300"/>
            <a:ext cx="76200" cy="952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656D9"/>
          </a:solidFill>
          <a:ln xmlns:a="http://schemas.openxmlformats.org/drawingml/2006/main" w="9525">
            <a:solidFill>
              <a:srgbClr val="2656D9"/>
            </a:solidFill>
            <a:prstDash val="solid"/>
          </a:ln>
        </p:spPr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D6802A51-AC09-4800-AB7F-489183ECFB7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3009900"/>
            <a:ext cx="44958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12000"/>
              </a:lnSpc>
              <a:buNone/>
              <a:defRPr sz="1425" b="1">
                <a:solidFill>
                  <a:srgbClr val="14161F"/>
                </a:solidFill>
                <a:latin typeface="PingFang SC"/>
                <a:ea typeface="PingFang SC"/>
                <a:cs typeface="PingFang SC"/>
              </a:defRPr>
            </a:pPr>
            <a:r>
              <a:rPr sz="1425" b="1">
                <a:solidFill>
                  <a:srgbClr val="14161F"/>
                </a:solidFill>
                <a:latin typeface="PingFang SC"/>
                <a:ea typeface="PingFang SC"/>
                <a:cs typeface="PingFang SC"/>
              </a:rPr>
              <a:t>产品事实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DB9D93B4-5509-4D43-99FC-BAD8FC64E73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3467100"/>
            <a:ext cx="44196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7533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18000"/>
              </a:lnSpc>
              <a:buNone/>
              <a:defRPr sz="1125" b="0">
                <a:solidFill>
                  <a:srgbClr val="394150"/>
                </a:solidFill>
                <a:latin typeface="PingFang SC"/>
                <a:ea typeface="PingFang SC"/>
                <a:cs typeface="PingFang SC"/>
              </a:defRPr>
            </a:pPr>
            <a:r>
              <a:rPr sz="1125" b="0">
                <a:solidFill>
                  <a:srgbClr val="394150"/>
                </a:solidFill>
                <a:latin typeface="PingFang SC"/>
                <a:ea typeface="PingFang SC"/>
                <a:cs typeface="PingFang SC"/>
              </a:rPr>
              <a:t>课程、服务、价格、交付方式、证明材料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4E9C029A-5B40-4948-AE26-D1A7967823A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91250" y="2781300"/>
            <a:ext cx="4953000" cy="952500"/>
          </a:xfrm>
          <a:prstGeom xmlns:a="http://schemas.openxmlformats.org/drawingml/2006/main" prst="roundRect">
            <a:avLst>
              <a:gd name="adj" fmla="val 8000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DD5C8"/>
            </a:solidFill>
            <a:prstDash val="solid"/>
          </a:ln>
        </p:spPr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3271700A-21B5-42CD-BCF9-18DD6772D2E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91250" y="2781300"/>
            <a:ext cx="76200" cy="952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E8F86"/>
          </a:solidFill>
          <a:ln xmlns:a="http://schemas.openxmlformats.org/drawingml/2006/main" w="9525">
            <a:solidFill>
              <a:srgbClr val="0E8F86"/>
            </a:solidFill>
            <a:prstDash val="solid"/>
          </a:ln>
        </p:spPr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818F8B32-2474-4E56-8CEB-0562208DEBA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57950" y="3009900"/>
            <a:ext cx="44958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12000"/>
              </a:lnSpc>
              <a:buNone/>
              <a:defRPr sz="1425" b="1">
                <a:solidFill>
                  <a:srgbClr val="14161F"/>
                </a:solidFill>
                <a:latin typeface="PingFang SC"/>
                <a:ea typeface="PingFang SC"/>
                <a:cs typeface="PingFang SC"/>
              </a:defRPr>
            </a:pPr>
            <a:r>
              <a:rPr sz="1425" b="1">
                <a:solidFill>
                  <a:srgbClr val="14161F"/>
                </a:solidFill>
                <a:latin typeface="PingFang SC"/>
                <a:ea typeface="PingFang SC"/>
                <a:cs typeface="PingFang SC"/>
              </a:rPr>
              <a:t>用户问题</a:t>
            </a:r>
          </a:p>
        </p:txBody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7E25C759-BFA2-4AF6-987C-296D69508B5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57950" y="3467100"/>
            <a:ext cx="44196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7533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18000"/>
              </a:lnSpc>
              <a:buNone/>
              <a:defRPr sz="1125" b="0">
                <a:solidFill>
                  <a:srgbClr val="394150"/>
                </a:solidFill>
                <a:latin typeface="PingFang SC"/>
                <a:ea typeface="PingFang SC"/>
                <a:cs typeface="PingFang SC"/>
              </a:defRPr>
            </a:pPr>
            <a:r>
              <a:rPr sz="1125" b="0">
                <a:solidFill>
                  <a:srgbClr val="394150"/>
                </a:solidFill>
                <a:latin typeface="PingFang SC"/>
                <a:ea typeface="PingFang SC"/>
                <a:cs typeface="PingFang SC"/>
              </a:rPr>
              <a:t>真实咨询、反对意见、购买顾虑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16192640-B527-4941-9994-256F456E7A8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4057650"/>
            <a:ext cx="4953000" cy="952500"/>
          </a:xfrm>
          <a:prstGeom xmlns:a="http://schemas.openxmlformats.org/drawingml/2006/main" prst="roundRect">
            <a:avLst>
              <a:gd name="adj" fmla="val 8000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DD5C8"/>
            </a:solidFill>
            <a:prstDash val="solid"/>
          </a:ln>
        </p:spPr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F9749C95-0412-4470-BF1C-A8F648FEC62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4057650"/>
            <a:ext cx="76200" cy="952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6D55D8"/>
          </a:solidFill>
          <a:ln xmlns:a="http://schemas.openxmlformats.org/drawingml/2006/main" w="9525">
            <a:solidFill>
              <a:srgbClr val="6D55D8"/>
            </a:solidFill>
            <a:prstDash val="solid"/>
          </a:ln>
        </p:spPr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794553A9-2BF7-42AE-A3D8-2E30E9B6A73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4286250"/>
            <a:ext cx="44958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12000"/>
              </a:lnSpc>
              <a:buNone/>
              <a:defRPr sz="1425" b="1">
                <a:solidFill>
                  <a:srgbClr val="14161F"/>
                </a:solidFill>
                <a:latin typeface="PingFang SC"/>
                <a:ea typeface="PingFang SC"/>
                <a:cs typeface="PingFang SC"/>
              </a:defRPr>
            </a:pPr>
            <a:r>
              <a:rPr sz="1425" b="1">
                <a:solidFill>
                  <a:srgbClr val="14161F"/>
                </a:solidFill>
                <a:latin typeface="PingFang SC"/>
                <a:ea typeface="PingFang SC"/>
                <a:cs typeface="PingFang SC"/>
              </a:rPr>
              <a:t>品牌语气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EC2BC03D-6A29-4AB2-BFD2-896ED7480EA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4743450"/>
            <a:ext cx="44196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7533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18000"/>
              </a:lnSpc>
              <a:buNone/>
              <a:defRPr sz="1125" b="0">
                <a:solidFill>
                  <a:srgbClr val="394150"/>
                </a:solidFill>
                <a:latin typeface="PingFang SC"/>
                <a:ea typeface="PingFang SC"/>
                <a:cs typeface="PingFang SC"/>
              </a:defRPr>
            </a:pPr>
            <a:r>
              <a:rPr sz="1125" b="0">
                <a:solidFill>
                  <a:srgbClr val="394150"/>
                </a:solidFill>
                <a:latin typeface="PingFang SC"/>
                <a:ea typeface="PingFang SC"/>
                <a:cs typeface="PingFang SC"/>
              </a:rPr>
              <a:t>像谁，不像谁；哪些词不能用</a:t>
            </a:r>
          </a:p>
        </p:txBody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C9384FAB-AB5F-40EF-A15F-E4B91FF17AE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91250" y="4057650"/>
            <a:ext cx="4953000" cy="952500"/>
          </a:xfrm>
          <a:prstGeom xmlns:a="http://schemas.openxmlformats.org/drawingml/2006/main" prst="roundRect">
            <a:avLst>
              <a:gd name="adj" fmla="val 8000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DD5C8"/>
            </a:solidFill>
            <a:prstDash val="solid"/>
          </a:ln>
        </p:spPr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8B089C5F-3FA7-4C46-A3ED-39185BF74E9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91250" y="4057650"/>
            <a:ext cx="76200" cy="952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84E6A"/>
          </a:solidFill>
          <a:ln xmlns:a="http://schemas.openxmlformats.org/drawingml/2006/main" w="9525">
            <a:solidFill>
              <a:srgbClr val="D84E6A"/>
            </a:solidFill>
            <a:prstDash val="solid"/>
          </a:ln>
        </p:spPr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454F1B1E-BDD0-4881-8E7E-839807B77B1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57950" y="4286250"/>
            <a:ext cx="44958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12000"/>
              </a:lnSpc>
              <a:buNone/>
              <a:defRPr sz="1425" b="1">
                <a:solidFill>
                  <a:srgbClr val="14161F"/>
                </a:solidFill>
                <a:latin typeface="PingFang SC"/>
                <a:ea typeface="PingFang SC"/>
                <a:cs typeface="PingFang SC"/>
              </a:defRPr>
            </a:pPr>
            <a:r>
              <a:rPr sz="1425" b="1">
                <a:solidFill>
                  <a:srgbClr val="14161F"/>
                </a:solidFill>
                <a:latin typeface="PingFang SC"/>
                <a:ea typeface="PingFang SC"/>
                <a:cs typeface="PingFang SC"/>
              </a:rPr>
              <a:t>合规边界</a:t>
            </a:r>
          </a:p>
        </p:txBody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D0C12BEB-26E3-4D79-AA08-7937954165E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57950" y="4743450"/>
            <a:ext cx="44196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7533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18000"/>
              </a:lnSpc>
              <a:buNone/>
              <a:defRPr sz="1125" b="0">
                <a:solidFill>
                  <a:srgbClr val="394150"/>
                </a:solidFill>
                <a:latin typeface="PingFang SC"/>
                <a:ea typeface="PingFang SC"/>
                <a:cs typeface="PingFang SC"/>
              </a:defRPr>
            </a:pPr>
            <a:r>
              <a:rPr sz="1125" b="0">
                <a:solidFill>
                  <a:srgbClr val="394150"/>
                </a:solidFill>
                <a:latin typeface="PingFang SC"/>
                <a:ea typeface="PingFang SC"/>
                <a:cs typeface="PingFang SC"/>
              </a:rPr>
              <a:t>移民、金融、医疗、法律要人工审核</a:t>
            </a:r>
          </a:p>
        </p:txBody>
      </p:sp>
    </p:spTree>
    <p:extLst>
      <p:ext uri="{BB962C8B-B14F-4D97-AF65-F5344CB8AC3E}">
        <p14:creationId xmlns:p14="http://schemas.microsoft.com/office/powerpoint/2010/main" val="1777885388"/>
      </p:ext>
    </p:extLst>
  </p:cSld>
</p:sld>
</file>

<file path=ppt/slides/slide7.xml><?xml version="1.0" encoding="utf-8"?>
<p:sld xmlns:p="http://schemas.openxmlformats.org/presentationml/2006/main">
  <p:cSld>
    <p:bg>
      <p:bgPr>
        <a:solidFill xmlns:a="http://schemas.openxmlformats.org/drawingml/2006/main">
          <a:srgbClr val="F8F5EF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F42E2D02-B628-40F4-A673-3F7F1363220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7145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84E6A"/>
          </a:solidFill>
          <a:ln xmlns:a="http://schemas.openxmlformats.org/drawingml/2006/main" w="9525">
            <a:solidFill>
              <a:srgbClr val="D84E6A"/>
            </a:solidFill>
            <a:prstDash val="solid"/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51F9E222-2325-40F4-8AC5-4E00CA3CF0A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6238875"/>
            <a:ext cx="11087100" cy="0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9525">
            <a:solidFill>
              <a:srgbClr val="DDD5C8"/>
            </a:solidFill>
            <a:prstDash val="solid"/>
          </a:ln>
        </p:spPr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B527F377-1FFE-44DB-87A1-8BFB462E216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6438900"/>
            <a:ext cx="495300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12000"/>
              </a:lnSpc>
              <a:buNone/>
              <a:defRPr sz="825" b="0">
                <a:solidFill>
                  <a:srgbClr val="737B8C"/>
                </a:solidFill>
                <a:latin typeface="PingFang SC"/>
                <a:ea typeface="PingFang SC"/>
                <a:cs typeface="PingFang SC"/>
              </a:defRPr>
            </a:pPr>
            <a:r>
              <a:rPr sz="825" b="0">
                <a:solidFill>
                  <a:srgbClr val="737B8C"/>
                </a:solidFill>
                <a:latin typeface="PingFang SC"/>
                <a:ea typeface="PingFang SC"/>
                <a:cs typeface="PingFang SC"/>
              </a:rPr>
              <a:t>Vibe Marketing 入门实战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AC610F07-E5E2-4FA3-8BBE-9166123B911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182350" y="6438900"/>
            <a:ext cx="45720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r">
              <a:lnSpc>
                <a:spcPct val="112000"/>
              </a:lnSpc>
              <a:buNone/>
              <a:defRPr sz="825" b="0">
                <a:solidFill>
                  <a:srgbClr val="737B8C"/>
                </a:solidFill>
                <a:latin typeface="PingFang SC"/>
                <a:ea typeface="PingFang SC"/>
                <a:cs typeface="PingFang SC"/>
              </a:defRPr>
            </a:pPr>
            <a:r>
              <a:rPr sz="825" b="0">
                <a:solidFill>
                  <a:srgbClr val="737B8C"/>
                </a:solidFill>
                <a:latin typeface="PingFang SC"/>
                <a:ea typeface="PingFang SC"/>
                <a:cs typeface="PingFang SC"/>
              </a:rPr>
              <a:t>07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2716E9F3-A1F2-4FFF-ACEF-BC41F283A52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514350"/>
            <a:ext cx="819150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12000"/>
              </a:lnSpc>
              <a:buNone/>
              <a:defRPr sz="975" b="1">
                <a:solidFill>
                  <a:srgbClr val="9E2F47"/>
                </a:solidFill>
                <a:latin typeface="PingFang SC"/>
                <a:ea typeface="PingFang SC"/>
                <a:cs typeface="PingFang SC"/>
              </a:defRPr>
            </a:pPr>
            <a:r>
              <a:rPr sz="975" b="1">
                <a:solidFill>
                  <a:srgbClr val="9E2F47"/>
                </a:solidFill>
                <a:latin typeface="PingFang SC"/>
                <a:ea typeface="PingFang SC"/>
                <a:cs typeface="PingFang SC"/>
              </a:rPr>
              <a:t>完整工作流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9F433CCA-938D-4EF3-ACB2-917792427B3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895350"/>
            <a:ext cx="7239000" cy="4953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96000"/>
              </a:lnSpc>
              <a:buNone/>
              <a:defRPr sz="3150" b="1">
                <a:solidFill>
                  <a:srgbClr val="14161F"/>
                </a:solidFill>
                <a:latin typeface="PingFang SC"/>
                <a:ea typeface="PingFang SC"/>
                <a:cs typeface="PingFang SC"/>
              </a:defRPr>
            </a:pPr>
            <a:r>
              <a:rPr sz="3150" b="1">
                <a:solidFill>
                  <a:srgbClr val="14161F"/>
                </a:solidFill>
                <a:latin typeface="PingFang SC"/>
                <a:ea typeface="PingFang SC"/>
                <a:cs typeface="PingFang SC"/>
              </a:rPr>
              <a:t>7 步跑完一轮 campaign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4A33D500-CB18-40D4-BE14-1BBB3389F5F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1809750"/>
            <a:ext cx="2381250" cy="1143000"/>
          </a:xfrm>
          <a:prstGeom xmlns:a="http://schemas.openxmlformats.org/drawingml/2006/main" prst="roundRect">
            <a:avLst>
              <a:gd name="adj" fmla="val 6667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DD5C8"/>
            </a:solidFill>
            <a:prstDash val="solid"/>
          </a:ln>
        </p:spPr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9D00460A-FC9E-4304-9A18-C2592501D0F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42950" y="2000250"/>
            <a:ext cx="342900" cy="34290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2656D9"/>
          </a:solidFill>
          <a:ln xmlns:a="http://schemas.openxmlformats.org/drawingml/2006/main" w="9525">
            <a:solidFill>
              <a:srgbClr val="2656D9"/>
            </a:solidFill>
            <a:prstDash val="solid"/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83F6A4E5-4AB0-48D3-96DD-ADAE0A12E62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42950" y="2085975"/>
            <a:ext cx="3429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86806"/>
          </a:bodyPr>
          <a:lstStyle xmlns:a="http://schemas.openxmlformats.org/drawingml/2006/main"/>
          <a:p xmlns:a="http://schemas.openxmlformats.org/drawingml/2006/main">
            <a:pPr algn="ctr">
              <a:lnSpc>
                <a:spcPct val="112000"/>
              </a:lnSpc>
              <a:buNone/>
              <a:defRPr sz="900" b="1">
                <a:solidFill>
                  <a:srgbClr val="FFFFFF"/>
                </a:solidFill>
                <a:latin typeface="PingFang SC"/>
                <a:ea typeface="PingFang SC"/>
                <a:cs typeface="PingFang SC"/>
              </a:defRPr>
            </a:pPr>
            <a:r>
              <a:rPr sz="900" b="1">
                <a:solidFill>
                  <a:srgbClr val="FFFFFF"/>
                </a:solidFill>
                <a:latin typeface="PingFang SC"/>
                <a:ea typeface="PingFang SC"/>
                <a:cs typeface="PingFang SC"/>
              </a:rPr>
              <a:t>1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AC3E42F4-3E20-49A1-89D6-41EF6F73088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19200" y="2019300"/>
            <a:ext cx="142875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96289"/>
          </a:bodyPr>
          <a:lstStyle xmlns:a="http://schemas.openxmlformats.org/drawingml/2006/main"/>
          <a:p xmlns:a="http://schemas.openxmlformats.org/drawingml/2006/main">
            <a:pPr algn="l">
              <a:lnSpc>
                <a:spcPct val="112000"/>
              </a:lnSpc>
              <a:buNone/>
              <a:defRPr sz="1275" b="1">
                <a:solidFill>
                  <a:srgbClr val="14161F"/>
                </a:solidFill>
                <a:latin typeface="PingFang SC"/>
                <a:ea typeface="PingFang SC"/>
                <a:cs typeface="PingFang SC"/>
              </a:defRPr>
            </a:pPr>
            <a:r>
              <a:rPr sz="1275" b="1">
                <a:solidFill>
                  <a:srgbClr val="14161F"/>
                </a:solidFill>
                <a:latin typeface="PingFang SC"/>
                <a:ea typeface="PingFang SC"/>
                <a:cs typeface="PingFang SC"/>
              </a:rPr>
              <a:t>Intent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84F5D27D-BADF-45F4-A500-35AF7FC9049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42950" y="2438400"/>
            <a:ext cx="1885950" cy="3619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12000"/>
              </a:lnSpc>
              <a:buNone/>
              <a:defRPr sz="938" b="0">
                <a:solidFill>
                  <a:srgbClr val="394150"/>
                </a:solidFill>
                <a:latin typeface="PingFang SC"/>
                <a:ea typeface="PingFang SC"/>
                <a:cs typeface="PingFang SC"/>
              </a:defRPr>
            </a:pPr>
            <a:r>
              <a:rPr sz="938" b="0">
                <a:solidFill>
                  <a:srgbClr val="394150"/>
                </a:solidFill>
                <a:latin typeface="PingFang SC"/>
                <a:ea typeface="PingFang SC"/>
                <a:cs typeface="PingFang SC"/>
              </a:rPr>
              <a:t>目标、受众、offer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7FE33C37-580B-4DE8-A884-7404C87971C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971800" y="2228850"/>
            <a:ext cx="2667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82672"/>
          </a:bodyPr>
          <a:lstStyle xmlns:a="http://schemas.openxmlformats.org/drawingml/2006/main"/>
          <a:p xmlns:a="http://schemas.openxmlformats.org/drawingml/2006/main">
            <a:pPr algn="ctr">
              <a:lnSpc>
                <a:spcPct val="112000"/>
              </a:lnSpc>
              <a:buNone/>
              <a:defRPr sz="1350" b="0">
                <a:solidFill>
                  <a:srgbClr val="737B8C"/>
                </a:solidFill>
                <a:latin typeface="PingFang SC"/>
                <a:ea typeface="PingFang SC"/>
                <a:cs typeface="PingFang SC"/>
              </a:defRPr>
            </a:pPr>
            <a:r>
              <a:rPr sz="1350" b="0">
                <a:solidFill>
                  <a:srgbClr val="737B8C"/>
                </a:solidFill>
                <a:latin typeface="PingFang SC"/>
                <a:ea typeface="PingFang SC"/>
                <a:cs typeface="PingFang SC"/>
              </a:rPr>
              <a:t>→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B6C67989-C535-4D33-9698-80C9CE9696F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333750" y="1809750"/>
            <a:ext cx="2381250" cy="1143000"/>
          </a:xfrm>
          <a:prstGeom xmlns:a="http://schemas.openxmlformats.org/drawingml/2006/main" prst="roundRect">
            <a:avLst>
              <a:gd name="adj" fmla="val 6667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DD5C8"/>
            </a:solidFill>
            <a:prstDash val="solid"/>
          </a:ln>
        </p:spPr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F1AC81AB-1642-4D59-B8DD-1B36E5F22D8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524250" y="2000250"/>
            <a:ext cx="342900" cy="34290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0E8F86"/>
          </a:solidFill>
          <a:ln xmlns:a="http://schemas.openxmlformats.org/drawingml/2006/main" w="9525">
            <a:solidFill>
              <a:srgbClr val="0E8F86"/>
            </a:solidFill>
            <a:prstDash val="solid"/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3E7F2E0E-DD26-4E66-9393-4CA65A1A32F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524250" y="2085975"/>
            <a:ext cx="3429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86806"/>
          </a:bodyPr>
          <a:lstStyle xmlns:a="http://schemas.openxmlformats.org/drawingml/2006/main"/>
          <a:p xmlns:a="http://schemas.openxmlformats.org/drawingml/2006/main">
            <a:pPr algn="ctr">
              <a:lnSpc>
                <a:spcPct val="112000"/>
              </a:lnSpc>
              <a:buNone/>
              <a:defRPr sz="900" b="1">
                <a:solidFill>
                  <a:srgbClr val="FFFFFF"/>
                </a:solidFill>
                <a:latin typeface="PingFang SC"/>
                <a:ea typeface="PingFang SC"/>
                <a:cs typeface="PingFang SC"/>
              </a:defRPr>
            </a:pPr>
            <a:r>
              <a:rPr sz="900" b="1">
                <a:solidFill>
                  <a:srgbClr val="FFFFFF"/>
                </a:solidFill>
                <a:latin typeface="PingFang SC"/>
                <a:ea typeface="PingFang SC"/>
                <a:cs typeface="PingFang SC"/>
              </a:rPr>
              <a:t>2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32E012F5-C274-4037-8604-D58D28AABBC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000500" y="2019300"/>
            <a:ext cx="142875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96289"/>
          </a:bodyPr>
          <a:lstStyle xmlns:a="http://schemas.openxmlformats.org/drawingml/2006/main"/>
          <a:p xmlns:a="http://schemas.openxmlformats.org/drawingml/2006/main">
            <a:pPr algn="l">
              <a:lnSpc>
                <a:spcPct val="112000"/>
              </a:lnSpc>
              <a:buNone/>
              <a:defRPr sz="1275" b="1">
                <a:solidFill>
                  <a:srgbClr val="14161F"/>
                </a:solidFill>
                <a:latin typeface="PingFang SC"/>
                <a:ea typeface="PingFang SC"/>
                <a:cs typeface="PingFang SC"/>
              </a:defRPr>
            </a:pPr>
            <a:r>
              <a:rPr sz="1275" b="1">
                <a:solidFill>
                  <a:srgbClr val="14161F"/>
                </a:solidFill>
                <a:latin typeface="PingFang SC"/>
                <a:ea typeface="PingFang SC"/>
                <a:cs typeface="PingFang SC"/>
              </a:rPr>
              <a:t>Context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BB590647-F1E0-4000-90F5-D0CD087DF58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524250" y="2438400"/>
            <a:ext cx="1885950" cy="3619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12000"/>
              </a:lnSpc>
              <a:buNone/>
              <a:defRPr sz="938" b="0">
                <a:solidFill>
                  <a:srgbClr val="394150"/>
                </a:solidFill>
                <a:latin typeface="PingFang SC"/>
                <a:ea typeface="PingFang SC"/>
                <a:cs typeface="PingFang SC"/>
              </a:defRPr>
            </a:pPr>
            <a:r>
              <a:rPr sz="938" b="0">
                <a:solidFill>
                  <a:srgbClr val="394150"/>
                </a:solidFill>
                <a:latin typeface="PingFang SC"/>
                <a:ea typeface="PingFang SC"/>
                <a:cs typeface="PingFang SC"/>
              </a:rPr>
              <a:t>品牌、证据、禁区</a:t>
            </a:r>
          </a:p>
        </p:txBody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C0BF87ED-A28F-4F68-8024-32DEA2DEED5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753100" y="2228850"/>
            <a:ext cx="2667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82672"/>
          </a:bodyPr>
          <a:lstStyle xmlns:a="http://schemas.openxmlformats.org/drawingml/2006/main"/>
          <a:p xmlns:a="http://schemas.openxmlformats.org/drawingml/2006/main">
            <a:pPr algn="ctr">
              <a:lnSpc>
                <a:spcPct val="112000"/>
              </a:lnSpc>
              <a:buNone/>
              <a:defRPr sz="1350" b="0">
                <a:solidFill>
                  <a:srgbClr val="737B8C"/>
                </a:solidFill>
                <a:latin typeface="PingFang SC"/>
                <a:ea typeface="PingFang SC"/>
                <a:cs typeface="PingFang SC"/>
              </a:defRPr>
            </a:pPr>
            <a:r>
              <a:rPr sz="1350" b="0">
                <a:solidFill>
                  <a:srgbClr val="737B8C"/>
                </a:solidFill>
                <a:latin typeface="PingFang SC"/>
                <a:ea typeface="PingFang SC"/>
                <a:cs typeface="PingFang SC"/>
              </a:rPr>
              <a:t>→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E14110A8-9E3B-4CE8-98B3-5986B1E4F5C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15050" y="1809750"/>
            <a:ext cx="2381250" cy="1143000"/>
          </a:xfrm>
          <a:prstGeom xmlns:a="http://schemas.openxmlformats.org/drawingml/2006/main" prst="roundRect">
            <a:avLst>
              <a:gd name="adj" fmla="val 6667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DD5C8"/>
            </a:solidFill>
            <a:prstDash val="solid"/>
          </a:ln>
        </p:spPr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E82B7EDF-7FFD-48A1-A1C2-3E6C247357B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305550" y="2000250"/>
            <a:ext cx="342900" cy="34290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B98116"/>
          </a:solidFill>
          <a:ln xmlns:a="http://schemas.openxmlformats.org/drawingml/2006/main" w="9525">
            <a:solidFill>
              <a:srgbClr val="B98116"/>
            </a:solidFill>
            <a:prstDash val="solid"/>
          </a:ln>
        </p:spPr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759F3ACF-1588-4C45-AAFC-FA9C7D98749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305550" y="2085975"/>
            <a:ext cx="3429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86806"/>
          </a:bodyPr>
          <a:lstStyle xmlns:a="http://schemas.openxmlformats.org/drawingml/2006/main"/>
          <a:p xmlns:a="http://schemas.openxmlformats.org/drawingml/2006/main">
            <a:pPr algn="ctr">
              <a:lnSpc>
                <a:spcPct val="112000"/>
              </a:lnSpc>
              <a:buNone/>
              <a:defRPr sz="900" b="1">
                <a:solidFill>
                  <a:srgbClr val="FFFFFF"/>
                </a:solidFill>
                <a:latin typeface="PingFang SC"/>
                <a:ea typeface="PingFang SC"/>
                <a:cs typeface="PingFang SC"/>
              </a:defRPr>
            </a:pPr>
            <a:r>
              <a:rPr sz="900" b="1">
                <a:solidFill>
                  <a:srgbClr val="FFFFFF"/>
                </a:solidFill>
                <a:latin typeface="PingFang SC"/>
                <a:ea typeface="PingFang SC"/>
                <a:cs typeface="PingFang SC"/>
              </a:rPr>
              <a:t>3</a:t>
            </a:r>
          </a:p>
        </p:txBody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5758D365-9F3A-4C53-98F4-C850D5DB3E6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781800" y="2019300"/>
            <a:ext cx="142875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96289"/>
          </a:bodyPr>
          <a:lstStyle xmlns:a="http://schemas.openxmlformats.org/drawingml/2006/main"/>
          <a:p xmlns:a="http://schemas.openxmlformats.org/drawingml/2006/main">
            <a:pPr algn="l">
              <a:lnSpc>
                <a:spcPct val="112000"/>
              </a:lnSpc>
              <a:buNone/>
              <a:defRPr sz="1275" b="1">
                <a:solidFill>
                  <a:srgbClr val="14161F"/>
                </a:solidFill>
                <a:latin typeface="PingFang SC"/>
                <a:ea typeface="PingFang SC"/>
                <a:cs typeface="PingFang SC"/>
              </a:defRPr>
            </a:pPr>
            <a:r>
              <a:rPr sz="1275" b="1">
                <a:solidFill>
                  <a:srgbClr val="14161F"/>
                </a:solidFill>
                <a:latin typeface="PingFang SC"/>
                <a:ea typeface="PingFang SC"/>
                <a:cs typeface="PingFang SC"/>
              </a:rPr>
              <a:t>Research</a:t>
            </a:r>
          </a:p>
        </p:txBody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7FCA1F1D-FFB2-414E-8D14-B76C5145CC2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305550" y="2438400"/>
            <a:ext cx="1885950" cy="3619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12000"/>
              </a:lnSpc>
              <a:buNone/>
              <a:defRPr sz="938" b="0">
                <a:solidFill>
                  <a:srgbClr val="394150"/>
                </a:solidFill>
                <a:latin typeface="PingFang SC"/>
                <a:ea typeface="PingFang SC"/>
                <a:cs typeface="PingFang SC"/>
              </a:defRPr>
            </a:pPr>
            <a:r>
              <a:rPr sz="938" b="0">
                <a:solidFill>
                  <a:srgbClr val="394150"/>
                </a:solidFill>
                <a:latin typeface="PingFang SC"/>
                <a:ea typeface="PingFang SC"/>
                <a:cs typeface="PingFang SC"/>
              </a:rPr>
              <a:t>市场、竞品、问题</a:t>
            </a:r>
          </a:p>
        </p:txBody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D4B720BE-E891-4DCC-815D-B8D79BE6596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34400" y="2228850"/>
            <a:ext cx="2667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82672"/>
          </a:bodyPr>
          <a:lstStyle xmlns:a="http://schemas.openxmlformats.org/drawingml/2006/main"/>
          <a:p xmlns:a="http://schemas.openxmlformats.org/drawingml/2006/main">
            <a:pPr algn="ctr">
              <a:lnSpc>
                <a:spcPct val="112000"/>
              </a:lnSpc>
              <a:buNone/>
              <a:defRPr sz="1350" b="0">
                <a:solidFill>
                  <a:srgbClr val="737B8C"/>
                </a:solidFill>
                <a:latin typeface="PingFang SC"/>
                <a:ea typeface="PingFang SC"/>
                <a:cs typeface="PingFang SC"/>
              </a:defRPr>
            </a:pPr>
            <a:r>
              <a:rPr sz="1350" b="0">
                <a:solidFill>
                  <a:srgbClr val="737B8C"/>
                </a:solidFill>
                <a:latin typeface="PingFang SC"/>
                <a:ea typeface="PingFang SC"/>
                <a:cs typeface="PingFang SC"/>
              </a:rPr>
              <a:t>→</a:t>
            </a:r>
          </a:p>
        </p:txBody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EAE6B646-2CD9-4C92-9439-C03E4A15206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96350" y="1809750"/>
            <a:ext cx="2381250" cy="1143000"/>
          </a:xfrm>
          <a:prstGeom xmlns:a="http://schemas.openxmlformats.org/drawingml/2006/main" prst="roundRect">
            <a:avLst>
              <a:gd name="adj" fmla="val 6667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DD5C8"/>
            </a:solidFill>
            <a:prstDash val="solid"/>
          </a:ln>
        </p:spPr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52DE09C6-1919-41D7-A868-788E4D3CAED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086850" y="2000250"/>
            <a:ext cx="342900" cy="34290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2F8B57"/>
          </a:solidFill>
          <a:ln xmlns:a="http://schemas.openxmlformats.org/drawingml/2006/main" w="9525">
            <a:solidFill>
              <a:srgbClr val="2F8B57"/>
            </a:solidFill>
            <a:prstDash val="solid"/>
          </a:ln>
        </p:spPr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9CB36FEE-0BC0-4472-93F7-053F098FAB2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086850" y="2085975"/>
            <a:ext cx="3429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86806"/>
          </a:bodyPr>
          <a:lstStyle xmlns:a="http://schemas.openxmlformats.org/drawingml/2006/main"/>
          <a:p xmlns:a="http://schemas.openxmlformats.org/drawingml/2006/main">
            <a:pPr algn="ctr">
              <a:lnSpc>
                <a:spcPct val="112000"/>
              </a:lnSpc>
              <a:buNone/>
              <a:defRPr sz="900" b="1">
                <a:solidFill>
                  <a:srgbClr val="FFFFFF"/>
                </a:solidFill>
                <a:latin typeface="PingFang SC"/>
                <a:ea typeface="PingFang SC"/>
                <a:cs typeface="PingFang SC"/>
              </a:defRPr>
            </a:pPr>
            <a:r>
              <a:rPr sz="900" b="1">
                <a:solidFill>
                  <a:srgbClr val="FFFFFF"/>
                </a:solidFill>
                <a:latin typeface="PingFang SC"/>
                <a:ea typeface="PingFang SC"/>
                <a:cs typeface="PingFang SC"/>
              </a:rPr>
              <a:t>4</a:t>
            </a:r>
          </a:p>
        </p:txBody>
      </p:sp>
      <p:sp>
        <p:nvSpPr>
          <p:cNvPr id="28" name="">
            <a:extLst xmlns:a="http://schemas.openxmlformats.org/drawingml/2006/main">
              <a:ext uri="{FF2B5EF4-FFF2-40B4-BE49-F238E27FC236}">
                <a16:creationId xmlns:a16="http://schemas.microsoft.com/office/drawing/2014/main" id="{6653298F-82F1-454F-BBCE-CD44C479CD0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563100" y="2019300"/>
            <a:ext cx="142875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96289"/>
          </a:bodyPr>
          <a:lstStyle xmlns:a="http://schemas.openxmlformats.org/drawingml/2006/main"/>
          <a:p xmlns:a="http://schemas.openxmlformats.org/drawingml/2006/main">
            <a:pPr algn="l">
              <a:lnSpc>
                <a:spcPct val="112000"/>
              </a:lnSpc>
              <a:buNone/>
              <a:defRPr sz="1275" b="1">
                <a:solidFill>
                  <a:srgbClr val="14161F"/>
                </a:solidFill>
                <a:latin typeface="PingFang SC"/>
                <a:ea typeface="PingFang SC"/>
                <a:cs typeface="PingFang SC"/>
              </a:defRPr>
            </a:pPr>
            <a:r>
              <a:rPr sz="1275" b="1">
                <a:solidFill>
                  <a:srgbClr val="14161F"/>
                </a:solidFill>
                <a:latin typeface="PingFang SC"/>
                <a:ea typeface="PingFang SC"/>
                <a:cs typeface="PingFang SC"/>
              </a:rPr>
              <a:t>Build</a:t>
            </a:r>
          </a:p>
        </p:txBody>
      </p:sp>
      <p:sp>
        <p:nvSpPr>
          <p:cNvPr id="29" name="">
            <a:extLst xmlns:a="http://schemas.openxmlformats.org/drawingml/2006/main">
              <a:ext uri="{FF2B5EF4-FFF2-40B4-BE49-F238E27FC236}">
                <a16:creationId xmlns:a16="http://schemas.microsoft.com/office/drawing/2014/main" id="{6B0A3D4E-7262-4FE6-BA7C-BAE6D068295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086850" y="2438400"/>
            <a:ext cx="1885950" cy="3619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12000"/>
              </a:lnSpc>
              <a:buNone/>
              <a:defRPr sz="938" b="0">
                <a:solidFill>
                  <a:srgbClr val="394150"/>
                </a:solidFill>
                <a:latin typeface="PingFang SC"/>
                <a:ea typeface="PingFang SC"/>
                <a:cs typeface="PingFang SC"/>
              </a:defRPr>
            </a:pPr>
            <a:r>
              <a:rPr sz="938" b="0">
                <a:solidFill>
                  <a:srgbClr val="394150"/>
                </a:solidFill>
                <a:latin typeface="PingFang SC"/>
                <a:ea typeface="PingFang SC"/>
                <a:cs typeface="PingFang SC"/>
              </a:rPr>
              <a:t>页面、blog、PPT</a:t>
            </a:r>
          </a:p>
        </p:txBody>
      </p:sp>
      <p:sp>
        <p:nvSpPr>
          <p:cNvPr id="30" name="">
            <a:extLst xmlns:a="http://schemas.openxmlformats.org/drawingml/2006/main">
              <a:ext uri="{FF2B5EF4-FFF2-40B4-BE49-F238E27FC236}">
                <a16:creationId xmlns:a16="http://schemas.microsoft.com/office/drawing/2014/main" id="{C8CE6A9A-4A38-451E-8335-990D1B30D3F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3238500"/>
            <a:ext cx="2381250" cy="1143000"/>
          </a:xfrm>
          <a:prstGeom xmlns:a="http://schemas.openxmlformats.org/drawingml/2006/main" prst="roundRect">
            <a:avLst>
              <a:gd name="adj" fmla="val 6667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DD5C8"/>
            </a:solidFill>
            <a:prstDash val="solid"/>
          </a:ln>
        </p:spPr>
      </p:sp>
      <p:sp>
        <p:nvSpPr>
          <p:cNvPr id="31" name="">
            <a:extLst xmlns:a="http://schemas.openxmlformats.org/drawingml/2006/main">
              <a:ext uri="{FF2B5EF4-FFF2-40B4-BE49-F238E27FC236}">
                <a16:creationId xmlns:a16="http://schemas.microsoft.com/office/drawing/2014/main" id="{0108A9CC-3CD2-4178-B0C5-18B3D312E9A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42950" y="3429000"/>
            <a:ext cx="342900" cy="34290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6D55D8"/>
          </a:solidFill>
          <a:ln xmlns:a="http://schemas.openxmlformats.org/drawingml/2006/main" w="9525">
            <a:solidFill>
              <a:srgbClr val="6D55D8"/>
            </a:solidFill>
            <a:prstDash val="solid"/>
          </a:ln>
        </p:spPr>
      </p:sp>
      <p:sp>
        <p:nvSpPr>
          <p:cNvPr id="32" name="">
            <a:extLst xmlns:a="http://schemas.openxmlformats.org/drawingml/2006/main">
              <a:ext uri="{FF2B5EF4-FFF2-40B4-BE49-F238E27FC236}">
                <a16:creationId xmlns:a16="http://schemas.microsoft.com/office/drawing/2014/main" id="{A749817E-6E46-4F0A-861A-1944AC1BC34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42950" y="3514725"/>
            <a:ext cx="3429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86806"/>
          </a:bodyPr>
          <a:lstStyle xmlns:a="http://schemas.openxmlformats.org/drawingml/2006/main"/>
          <a:p xmlns:a="http://schemas.openxmlformats.org/drawingml/2006/main">
            <a:pPr algn="ctr">
              <a:lnSpc>
                <a:spcPct val="112000"/>
              </a:lnSpc>
              <a:buNone/>
              <a:defRPr sz="900" b="1">
                <a:solidFill>
                  <a:srgbClr val="FFFFFF"/>
                </a:solidFill>
                <a:latin typeface="PingFang SC"/>
                <a:ea typeface="PingFang SC"/>
                <a:cs typeface="PingFang SC"/>
              </a:defRPr>
            </a:pPr>
            <a:r>
              <a:rPr sz="900" b="1">
                <a:solidFill>
                  <a:srgbClr val="FFFFFF"/>
                </a:solidFill>
                <a:latin typeface="PingFang SC"/>
                <a:ea typeface="PingFang SC"/>
                <a:cs typeface="PingFang SC"/>
              </a:rPr>
              <a:t>5</a:t>
            </a:r>
          </a:p>
        </p:txBody>
      </p:sp>
      <p:sp>
        <p:nvSpPr>
          <p:cNvPr id="33" name="">
            <a:extLst xmlns:a="http://schemas.openxmlformats.org/drawingml/2006/main">
              <a:ext uri="{FF2B5EF4-FFF2-40B4-BE49-F238E27FC236}">
                <a16:creationId xmlns:a16="http://schemas.microsoft.com/office/drawing/2014/main" id="{3FA6AD16-C084-4BFD-BC9B-179F7EBDC1E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19200" y="3448050"/>
            <a:ext cx="142875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96289"/>
          </a:bodyPr>
          <a:lstStyle xmlns:a="http://schemas.openxmlformats.org/drawingml/2006/main"/>
          <a:p xmlns:a="http://schemas.openxmlformats.org/drawingml/2006/main">
            <a:pPr algn="l">
              <a:lnSpc>
                <a:spcPct val="112000"/>
              </a:lnSpc>
              <a:buNone/>
              <a:defRPr sz="1275" b="1">
                <a:solidFill>
                  <a:srgbClr val="14161F"/>
                </a:solidFill>
                <a:latin typeface="PingFang SC"/>
                <a:ea typeface="PingFang SC"/>
                <a:cs typeface="PingFang SC"/>
              </a:defRPr>
            </a:pPr>
            <a:r>
              <a:rPr sz="1275" b="1">
                <a:solidFill>
                  <a:srgbClr val="14161F"/>
                </a:solidFill>
                <a:latin typeface="PingFang SC"/>
                <a:ea typeface="PingFang SC"/>
                <a:cs typeface="PingFang SC"/>
              </a:rPr>
              <a:t>Publish</a:t>
            </a:r>
          </a:p>
        </p:txBody>
      </p:sp>
      <p:sp>
        <p:nvSpPr>
          <p:cNvPr id="34" name="">
            <a:extLst xmlns:a="http://schemas.openxmlformats.org/drawingml/2006/main">
              <a:ext uri="{FF2B5EF4-FFF2-40B4-BE49-F238E27FC236}">
                <a16:creationId xmlns:a16="http://schemas.microsoft.com/office/drawing/2014/main" id="{AA051E7E-F332-4F47-82BE-BBE0839429C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42950" y="3867150"/>
            <a:ext cx="1885950" cy="3619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12000"/>
              </a:lnSpc>
              <a:buNone/>
              <a:defRPr sz="938" b="0">
                <a:solidFill>
                  <a:srgbClr val="394150"/>
                </a:solidFill>
                <a:latin typeface="PingFang SC"/>
                <a:ea typeface="PingFang SC"/>
                <a:cs typeface="PingFang SC"/>
              </a:defRPr>
            </a:pPr>
            <a:r>
              <a:rPr sz="938" b="0">
                <a:solidFill>
                  <a:srgbClr val="394150"/>
                </a:solidFill>
                <a:latin typeface="PingFang SC"/>
                <a:ea typeface="PingFang SC"/>
                <a:cs typeface="PingFang SC"/>
              </a:rPr>
              <a:t>网站、社群、下载</a:t>
            </a:r>
          </a:p>
        </p:txBody>
      </p:sp>
      <p:sp>
        <p:nvSpPr>
          <p:cNvPr id="35" name="">
            <a:extLst xmlns:a="http://schemas.openxmlformats.org/drawingml/2006/main">
              <a:ext uri="{FF2B5EF4-FFF2-40B4-BE49-F238E27FC236}">
                <a16:creationId xmlns:a16="http://schemas.microsoft.com/office/drawing/2014/main" id="{4A8A880D-A5B7-42B8-92FF-032FFAF8502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971800" y="3657600"/>
            <a:ext cx="2667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82672"/>
          </a:bodyPr>
          <a:lstStyle xmlns:a="http://schemas.openxmlformats.org/drawingml/2006/main"/>
          <a:p xmlns:a="http://schemas.openxmlformats.org/drawingml/2006/main">
            <a:pPr algn="ctr">
              <a:lnSpc>
                <a:spcPct val="112000"/>
              </a:lnSpc>
              <a:buNone/>
              <a:defRPr sz="1350" b="0">
                <a:solidFill>
                  <a:srgbClr val="737B8C"/>
                </a:solidFill>
                <a:latin typeface="PingFang SC"/>
                <a:ea typeface="PingFang SC"/>
                <a:cs typeface="PingFang SC"/>
              </a:defRPr>
            </a:pPr>
            <a:r>
              <a:rPr sz="1350" b="0">
                <a:solidFill>
                  <a:srgbClr val="737B8C"/>
                </a:solidFill>
                <a:latin typeface="PingFang SC"/>
                <a:ea typeface="PingFang SC"/>
                <a:cs typeface="PingFang SC"/>
              </a:rPr>
              <a:t>→</a:t>
            </a:r>
          </a:p>
        </p:txBody>
      </p:sp>
      <p:sp>
        <p:nvSpPr>
          <p:cNvPr id="36" name="">
            <a:extLst xmlns:a="http://schemas.openxmlformats.org/drawingml/2006/main">
              <a:ext uri="{FF2B5EF4-FFF2-40B4-BE49-F238E27FC236}">
                <a16:creationId xmlns:a16="http://schemas.microsoft.com/office/drawing/2014/main" id="{AC2E91C2-F386-4EF6-91F8-5693F1DCACC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333750" y="3238500"/>
            <a:ext cx="2381250" cy="1143000"/>
          </a:xfrm>
          <a:prstGeom xmlns:a="http://schemas.openxmlformats.org/drawingml/2006/main" prst="roundRect">
            <a:avLst>
              <a:gd name="adj" fmla="val 6667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DD5C8"/>
            </a:solidFill>
            <a:prstDash val="solid"/>
          </a:ln>
        </p:spPr>
      </p:sp>
      <p:sp>
        <p:nvSpPr>
          <p:cNvPr id="37" name="">
            <a:extLst xmlns:a="http://schemas.openxmlformats.org/drawingml/2006/main">
              <a:ext uri="{FF2B5EF4-FFF2-40B4-BE49-F238E27FC236}">
                <a16:creationId xmlns:a16="http://schemas.microsoft.com/office/drawing/2014/main" id="{E83BBBF9-83F7-45DA-AE8F-3939DAA60BF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524250" y="3429000"/>
            <a:ext cx="342900" cy="34290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D84E6A"/>
          </a:solidFill>
          <a:ln xmlns:a="http://schemas.openxmlformats.org/drawingml/2006/main" w="9525">
            <a:solidFill>
              <a:srgbClr val="D84E6A"/>
            </a:solidFill>
            <a:prstDash val="solid"/>
          </a:ln>
        </p:spPr>
      </p:sp>
      <p:sp>
        <p:nvSpPr>
          <p:cNvPr id="38" name="">
            <a:extLst xmlns:a="http://schemas.openxmlformats.org/drawingml/2006/main">
              <a:ext uri="{FF2B5EF4-FFF2-40B4-BE49-F238E27FC236}">
                <a16:creationId xmlns:a16="http://schemas.microsoft.com/office/drawing/2014/main" id="{3966F706-D51A-428E-8D16-7A690CF6B0C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524250" y="3514725"/>
            <a:ext cx="3429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86806"/>
          </a:bodyPr>
          <a:lstStyle xmlns:a="http://schemas.openxmlformats.org/drawingml/2006/main"/>
          <a:p xmlns:a="http://schemas.openxmlformats.org/drawingml/2006/main">
            <a:pPr algn="ctr">
              <a:lnSpc>
                <a:spcPct val="112000"/>
              </a:lnSpc>
              <a:buNone/>
              <a:defRPr sz="900" b="1">
                <a:solidFill>
                  <a:srgbClr val="FFFFFF"/>
                </a:solidFill>
                <a:latin typeface="PingFang SC"/>
                <a:ea typeface="PingFang SC"/>
                <a:cs typeface="PingFang SC"/>
              </a:defRPr>
            </a:pPr>
            <a:r>
              <a:rPr sz="900" b="1">
                <a:solidFill>
                  <a:srgbClr val="FFFFFF"/>
                </a:solidFill>
                <a:latin typeface="PingFang SC"/>
                <a:ea typeface="PingFang SC"/>
                <a:cs typeface="PingFang SC"/>
              </a:rPr>
              <a:t>6</a:t>
            </a:r>
          </a:p>
        </p:txBody>
      </p:sp>
      <p:sp>
        <p:nvSpPr>
          <p:cNvPr id="39" name="">
            <a:extLst xmlns:a="http://schemas.openxmlformats.org/drawingml/2006/main">
              <a:ext uri="{FF2B5EF4-FFF2-40B4-BE49-F238E27FC236}">
                <a16:creationId xmlns:a16="http://schemas.microsoft.com/office/drawing/2014/main" id="{3C74197B-6183-4F8D-830D-5DA5A119E12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000500" y="3448050"/>
            <a:ext cx="142875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96289"/>
          </a:bodyPr>
          <a:lstStyle xmlns:a="http://schemas.openxmlformats.org/drawingml/2006/main"/>
          <a:p xmlns:a="http://schemas.openxmlformats.org/drawingml/2006/main">
            <a:pPr algn="l">
              <a:lnSpc>
                <a:spcPct val="112000"/>
              </a:lnSpc>
              <a:buNone/>
              <a:defRPr sz="1275" b="1">
                <a:solidFill>
                  <a:srgbClr val="14161F"/>
                </a:solidFill>
                <a:latin typeface="PingFang SC"/>
                <a:ea typeface="PingFang SC"/>
                <a:cs typeface="PingFang SC"/>
              </a:defRPr>
            </a:pPr>
            <a:r>
              <a:rPr sz="1275" b="1">
                <a:solidFill>
                  <a:srgbClr val="14161F"/>
                </a:solidFill>
                <a:latin typeface="PingFang SC"/>
                <a:ea typeface="PingFang SC"/>
                <a:cs typeface="PingFang SC"/>
              </a:rPr>
              <a:t>Measure</a:t>
            </a:r>
          </a:p>
        </p:txBody>
      </p:sp>
      <p:sp>
        <p:nvSpPr>
          <p:cNvPr id="40" name="">
            <a:extLst xmlns:a="http://schemas.openxmlformats.org/drawingml/2006/main">
              <a:ext uri="{FF2B5EF4-FFF2-40B4-BE49-F238E27FC236}">
                <a16:creationId xmlns:a16="http://schemas.microsoft.com/office/drawing/2014/main" id="{81EF8227-BC51-4280-996A-A0621D9A8B6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524250" y="3867150"/>
            <a:ext cx="1885950" cy="3619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12000"/>
              </a:lnSpc>
              <a:buNone/>
              <a:defRPr sz="938" b="0">
                <a:solidFill>
                  <a:srgbClr val="394150"/>
                </a:solidFill>
                <a:latin typeface="PingFang SC"/>
                <a:ea typeface="PingFang SC"/>
                <a:cs typeface="PingFang SC"/>
              </a:defRPr>
            </a:pPr>
            <a:r>
              <a:rPr sz="938" b="0">
                <a:solidFill>
                  <a:srgbClr val="394150"/>
                </a:solidFill>
                <a:latin typeface="PingFang SC"/>
                <a:ea typeface="PingFang SC"/>
                <a:cs typeface="PingFang SC"/>
              </a:rPr>
              <a:t>点击、回复、报名</a:t>
            </a:r>
          </a:p>
        </p:txBody>
      </p:sp>
      <p:sp>
        <p:nvSpPr>
          <p:cNvPr id="41" name="">
            <a:extLst xmlns:a="http://schemas.openxmlformats.org/drawingml/2006/main">
              <a:ext uri="{FF2B5EF4-FFF2-40B4-BE49-F238E27FC236}">
                <a16:creationId xmlns:a16="http://schemas.microsoft.com/office/drawing/2014/main" id="{50891B98-9298-4AA1-A0A2-3347675CB6B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753100" y="3657600"/>
            <a:ext cx="2667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82672"/>
          </a:bodyPr>
          <a:lstStyle xmlns:a="http://schemas.openxmlformats.org/drawingml/2006/main"/>
          <a:p xmlns:a="http://schemas.openxmlformats.org/drawingml/2006/main">
            <a:pPr algn="ctr">
              <a:lnSpc>
                <a:spcPct val="112000"/>
              </a:lnSpc>
              <a:buNone/>
              <a:defRPr sz="1350" b="0">
                <a:solidFill>
                  <a:srgbClr val="737B8C"/>
                </a:solidFill>
                <a:latin typeface="PingFang SC"/>
                <a:ea typeface="PingFang SC"/>
                <a:cs typeface="PingFang SC"/>
              </a:defRPr>
            </a:pPr>
            <a:r>
              <a:rPr sz="1350" b="0">
                <a:solidFill>
                  <a:srgbClr val="737B8C"/>
                </a:solidFill>
                <a:latin typeface="PingFang SC"/>
                <a:ea typeface="PingFang SC"/>
                <a:cs typeface="PingFang SC"/>
              </a:rPr>
              <a:t>→</a:t>
            </a:r>
          </a:p>
        </p:txBody>
      </p:sp>
      <p:sp>
        <p:nvSpPr>
          <p:cNvPr id="42" name="">
            <a:extLst xmlns:a="http://schemas.openxmlformats.org/drawingml/2006/main">
              <a:ext uri="{FF2B5EF4-FFF2-40B4-BE49-F238E27FC236}">
                <a16:creationId xmlns:a16="http://schemas.microsoft.com/office/drawing/2014/main" id="{3B6A9F34-52DD-48BF-8318-6B6EE05E2A4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15050" y="3238500"/>
            <a:ext cx="2381250" cy="1143000"/>
          </a:xfrm>
          <a:prstGeom xmlns:a="http://schemas.openxmlformats.org/drawingml/2006/main" prst="roundRect">
            <a:avLst>
              <a:gd name="adj" fmla="val 6667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DD5C8"/>
            </a:solidFill>
            <a:prstDash val="solid"/>
          </a:ln>
        </p:spPr>
      </p:sp>
      <p:sp>
        <p:nvSpPr>
          <p:cNvPr id="43" name="">
            <a:extLst xmlns:a="http://schemas.openxmlformats.org/drawingml/2006/main">
              <a:ext uri="{FF2B5EF4-FFF2-40B4-BE49-F238E27FC236}">
                <a16:creationId xmlns:a16="http://schemas.microsoft.com/office/drawing/2014/main" id="{EC43F6FD-0C4A-447F-BF4C-6607756445E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305550" y="3429000"/>
            <a:ext cx="342900" cy="34290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111827"/>
          </a:solidFill>
          <a:ln xmlns:a="http://schemas.openxmlformats.org/drawingml/2006/main" w="9525">
            <a:solidFill>
              <a:srgbClr val="111827"/>
            </a:solidFill>
            <a:prstDash val="solid"/>
          </a:ln>
        </p:spPr>
      </p:sp>
      <p:sp>
        <p:nvSpPr>
          <p:cNvPr id="44" name="">
            <a:extLst xmlns:a="http://schemas.openxmlformats.org/drawingml/2006/main">
              <a:ext uri="{FF2B5EF4-FFF2-40B4-BE49-F238E27FC236}">
                <a16:creationId xmlns:a16="http://schemas.microsoft.com/office/drawing/2014/main" id="{8AE45EF9-7D25-475A-9F74-687E5781966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305550" y="3514725"/>
            <a:ext cx="3429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86806"/>
          </a:bodyPr>
          <a:lstStyle xmlns:a="http://schemas.openxmlformats.org/drawingml/2006/main"/>
          <a:p xmlns:a="http://schemas.openxmlformats.org/drawingml/2006/main">
            <a:pPr algn="ctr">
              <a:lnSpc>
                <a:spcPct val="112000"/>
              </a:lnSpc>
              <a:buNone/>
              <a:defRPr sz="900" b="1">
                <a:solidFill>
                  <a:srgbClr val="FFFFFF"/>
                </a:solidFill>
                <a:latin typeface="PingFang SC"/>
                <a:ea typeface="PingFang SC"/>
                <a:cs typeface="PingFang SC"/>
              </a:defRPr>
            </a:pPr>
            <a:r>
              <a:rPr sz="900" b="1">
                <a:solidFill>
                  <a:srgbClr val="FFFFFF"/>
                </a:solidFill>
                <a:latin typeface="PingFang SC"/>
                <a:ea typeface="PingFang SC"/>
                <a:cs typeface="PingFang SC"/>
              </a:rPr>
              <a:t>7</a:t>
            </a:r>
          </a:p>
        </p:txBody>
      </p:sp>
      <p:sp>
        <p:nvSpPr>
          <p:cNvPr id="45" name="">
            <a:extLst xmlns:a="http://schemas.openxmlformats.org/drawingml/2006/main">
              <a:ext uri="{FF2B5EF4-FFF2-40B4-BE49-F238E27FC236}">
                <a16:creationId xmlns:a16="http://schemas.microsoft.com/office/drawing/2014/main" id="{C261780D-2BAE-400C-B365-3C0D4C09213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781800" y="3448050"/>
            <a:ext cx="142875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96289"/>
          </a:bodyPr>
          <a:lstStyle xmlns:a="http://schemas.openxmlformats.org/drawingml/2006/main"/>
          <a:p xmlns:a="http://schemas.openxmlformats.org/drawingml/2006/main">
            <a:pPr algn="l">
              <a:lnSpc>
                <a:spcPct val="112000"/>
              </a:lnSpc>
              <a:buNone/>
              <a:defRPr sz="1275" b="1">
                <a:solidFill>
                  <a:srgbClr val="14161F"/>
                </a:solidFill>
                <a:latin typeface="PingFang SC"/>
                <a:ea typeface="PingFang SC"/>
                <a:cs typeface="PingFang SC"/>
              </a:defRPr>
            </a:pPr>
            <a:r>
              <a:rPr sz="1275" b="1">
                <a:solidFill>
                  <a:srgbClr val="14161F"/>
                </a:solidFill>
                <a:latin typeface="PingFang SC"/>
                <a:ea typeface="PingFang SC"/>
                <a:cs typeface="PingFang SC"/>
              </a:rPr>
              <a:t>Iterate</a:t>
            </a:r>
          </a:p>
        </p:txBody>
      </p:sp>
      <p:sp>
        <p:nvSpPr>
          <p:cNvPr id="46" name="">
            <a:extLst xmlns:a="http://schemas.openxmlformats.org/drawingml/2006/main">
              <a:ext uri="{FF2B5EF4-FFF2-40B4-BE49-F238E27FC236}">
                <a16:creationId xmlns:a16="http://schemas.microsoft.com/office/drawing/2014/main" id="{16AAC9E1-351D-4BCF-BA69-CD106324A08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305550" y="3867150"/>
            <a:ext cx="1885950" cy="3619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12000"/>
              </a:lnSpc>
              <a:buNone/>
              <a:defRPr sz="938" b="0">
                <a:solidFill>
                  <a:srgbClr val="394150"/>
                </a:solidFill>
                <a:latin typeface="PingFang SC"/>
                <a:ea typeface="PingFang SC"/>
                <a:cs typeface="PingFang SC"/>
              </a:defRPr>
            </a:pPr>
            <a:r>
              <a:rPr sz="938" b="0">
                <a:solidFill>
                  <a:srgbClr val="394150"/>
                </a:solidFill>
                <a:latin typeface="PingFang SC"/>
                <a:ea typeface="PingFang SC"/>
                <a:cs typeface="PingFang SC"/>
              </a:rPr>
              <a:t>把反馈喂回 AI</a:t>
            </a:r>
          </a:p>
        </p:txBody>
      </p:sp>
      <p:sp>
        <p:nvSpPr>
          <p:cNvPr id="47" name="">
            <a:extLst xmlns:a="http://schemas.openxmlformats.org/drawingml/2006/main">
              <a:ext uri="{FF2B5EF4-FFF2-40B4-BE49-F238E27FC236}">
                <a16:creationId xmlns:a16="http://schemas.microsoft.com/office/drawing/2014/main" id="{4561D935-50A4-4288-924C-508648A895C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5219700"/>
            <a:ext cx="11087100" cy="495300"/>
          </a:xfrm>
          <a:prstGeom xmlns:a="http://schemas.openxmlformats.org/drawingml/2006/main" prst="roundRect">
            <a:avLst>
              <a:gd name="adj" fmla="val 15385"/>
            </a:avLst>
          </a:prstGeom>
          <a:solidFill xmlns:a="http://schemas.openxmlformats.org/drawingml/2006/main">
            <a:srgbClr val="111827"/>
          </a:solidFill>
          <a:ln xmlns:a="http://schemas.openxmlformats.org/drawingml/2006/main" w="9525">
            <a:solidFill>
              <a:srgbClr val="111827"/>
            </a:solidFill>
            <a:prstDash val="solid"/>
          </a:ln>
        </p:spPr>
      </p:sp>
      <p:sp>
        <p:nvSpPr>
          <p:cNvPr id="48" name="">
            <a:extLst xmlns:a="http://schemas.openxmlformats.org/drawingml/2006/main">
              <a:ext uri="{FF2B5EF4-FFF2-40B4-BE49-F238E27FC236}">
                <a16:creationId xmlns:a16="http://schemas.microsoft.com/office/drawing/2014/main" id="{B61F91CE-BC21-4F8E-9AC7-C62B9DC6E61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5391150"/>
            <a:ext cx="1055370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83705"/>
          </a:bodyPr>
          <a:lstStyle xmlns:a="http://schemas.openxmlformats.org/drawingml/2006/main"/>
          <a:p xmlns:a="http://schemas.openxmlformats.org/drawingml/2006/main">
            <a:pPr algn="ctr">
              <a:lnSpc>
                <a:spcPct val="112000"/>
              </a:lnSpc>
              <a:buNone/>
              <a:defRPr sz="1200" b="1">
                <a:solidFill>
                  <a:srgbClr val="FFFFFF"/>
                </a:solidFill>
                <a:latin typeface="PingFang SC"/>
                <a:ea typeface="PingFang SC"/>
                <a:cs typeface="PingFang SC"/>
              </a:defRPr>
            </a:pPr>
            <a:r>
              <a:rPr sz="1200" b="1">
                <a:solidFill>
                  <a:srgbClr val="FFFFFF"/>
                </a:solidFill>
                <a:latin typeface="PingFang SC"/>
                <a:ea typeface="PingFang SC"/>
                <a:cs typeface="PingFang SC"/>
              </a:rPr>
              <a:t>重点不是产出更多内容，而是让每个内容都服务同一个营销目标。</a:t>
            </a:r>
          </a:p>
        </p:txBody>
      </p:sp>
    </p:spTree>
    <p:extLst>
      <p:ext uri="{BB962C8B-B14F-4D97-AF65-F5344CB8AC3E}">
        <p14:creationId xmlns:p14="http://schemas.microsoft.com/office/powerpoint/2010/main" val="1777553201"/>
      </p:ext>
    </p:extLst>
  </p:cSld>
</p:sld>
</file>

<file path=ppt/slides/slide8.xml><?xml version="1.0" encoding="utf-8"?>
<p:sld xmlns:p="http://schemas.openxmlformats.org/presentationml/2006/main">
  <p:cSld>
    <p:bg>
      <p:bgPr>
        <a:solidFill xmlns:a="http://schemas.openxmlformats.org/drawingml/2006/main">
          <a:srgbClr val="F8F5EF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AFB29875-FAEC-43EF-90B4-5AC716A3A50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7145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84E6A"/>
          </a:solidFill>
          <a:ln xmlns:a="http://schemas.openxmlformats.org/drawingml/2006/main" w="9525">
            <a:solidFill>
              <a:srgbClr val="D84E6A"/>
            </a:solidFill>
            <a:prstDash val="solid"/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443FB4B9-6455-4C38-A589-5904500F4C6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6238875"/>
            <a:ext cx="11087100" cy="0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9525">
            <a:solidFill>
              <a:srgbClr val="DDD5C8"/>
            </a:solidFill>
            <a:prstDash val="solid"/>
          </a:ln>
        </p:spPr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52F4AF94-1E74-4D83-91FD-48DC8023D3A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6438900"/>
            <a:ext cx="495300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12000"/>
              </a:lnSpc>
              <a:buNone/>
              <a:defRPr sz="825" b="0">
                <a:solidFill>
                  <a:srgbClr val="737B8C"/>
                </a:solidFill>
                <a:latin typeface="PingFang SC"/>
                <a:ea typeface="PingFang SC"/>
                <a:cs typeface="PingFang SC"/>
              </a:defRPr>
            </a:pPr>
            <a:r>
              <a:rPr sz="825" b="0">
                <a:solidFill>
                  <a:srgbClr val="737B8C"/>
                </a:solidFill>
                <a:latin typeface="PingFang SC"/>
                <a:ea typeface="PingFang SC"/>
                <a:cs typeface="PingFang SC"/>
              </a:rPr>
              <a:t>Vibe Marketing 入门实战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AD0550B1-CE8F-4CC1-8965-739CF99723E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182350" y="6438900"/>
            <a:ext cx="45720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r">
              <a:lnSpc>
                <a:spcPct val="112000"/>
              </a:lnSpc>
              <a:buNone/>
              <a:defRPr sz="825" b="0">
                <a:solidFill>
                  <a:srgbClr val="737B8C"/>
                </a:solidFill>
                <a:latin typeface="PingFang SC"/>
                <a:ea typeface="PingFang SC"/>
                <a:cs typeface="PingFang SC"/>
              </a:defRPr>
            </a:pPr>
            <a:r>
              <a:rPr sz="825" b="0">
                <a:solidFill>
                  <a:srgbClr val="737B8C"/>
                </a:solidFill>
                <a:latin typeface="PingFang SC"/>
                <a:ea typeface="PingFang SC"/>
                <a:cs typeface="PingFang SC"/>
              </a:rPr>
              <a:t>08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4C80BC6A-27D4-4172-8CDB-2B8455482A5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514350"/>
            <a:ext cx="819150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12000"/>
              </a:lnSpc>
              <a:buNone/>
              <a:defRPr sz="975" b="1">
                <a:solidFill>
                  <a:srgbClr val="9E2F47"/>
                </a:solidFill>
                <a:latin typeface="PingFang SC"/>
                <a:ea typeface="PingFang SC"/>
                <a:cs typeface="PingFang SC"/>
              </a:defRPr>
            </a:pPr>
            <a:r>
              <a:rPr sz="975" b="1">
                <a:solidFill>
                  <a:srgbClr val="9E2F47"/>
                </a:solidFill>
                <a:latin typeface="PingFang SC"/>
                <a:ea typeface="PingFang SC"/>
                <a:cs typeface="PingFang SC"/>
              </a:rPr>
              <a:t>现场案例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AB5FA26A-0D38-4658-8737-99112F44A1B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990600"/>
            <a:ext cx="7810500" cy="533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96000"/>
              </a:lnSpc>
              <a:buNone/>
              <a:defRPr sz="3300" b="1">
                <a:solidFill>
                  <a:srgbClr val="14161F"/>
                </a:solidFill>
                <a:latin typeface="PingFang SC"/>
                <a:ea typeface="PingFang SC"/>
                <a:cs typeface="PingFang SC"/>
              </a:defRPr>
            </a:pPr>
            <a:r>
              <a:rPr sz="3300" b="1">
                <a:solidFill>
                  <a:srgbClr val="14161F"/>
                </a:solidFill>
                <a:latin typeface="PingFang SC"/>
                <a:ea typeface="PingFang SC"/>
                <a:cs typeface="PingFang SC"/>
              </a:rPr>
              <a:t>把一个 topic 做成发布包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10D1D778-BFB8-42FD-AF3A-4A64FFE29A2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1752600"/>
            <a:ext cx="8953500" cy="4191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12000"/>
              </a:lnSpc>
              <a:buNone/>
              <a:defRPr sz="1650" b="0">
                <a:solidFill>
                  <a:srgbClr val="394150"/>
                </a:solidFill>
                <a:latin typeface="PingFang SC"/>
                <a:ea typeface="PingFang SC"/>
                <a:cs typeface="PingFang SC"/>
              </a:defRPr>
            </a:pPr>
            <a:r>
              <a:rPr sz="1650" b="0">
                <a:solidFill>
                  <a:srgbClr val="394150"/>
                </a:solidFill>
                <a:latin typeface="PingFang SC"/>
                <a:ea typeface="PingFang SC"/>
                <a:cs typeface="PingFang SC"/>
              </a:rPr>
              <a:t>输入：做一套 Vibe Marketing 入门课。输出不是一篇文章，而是一组能公开发布的资产。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53765F61-666A-450F-839D-623B8E68DC4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2781300"/>
            <a:ext cx="3238500" cy="838200"/>
          </a:xfrm>
          <a:prstGeom xmlns:a="http://schemas.openxmlformats.org/drawingml/2006/main" prst="roundRect">
            <a:avLst>
              <a:gd name="adj" fmla="val 9091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DD5C8"/>
            </a:solidFill>
            <a:prstDash val="solid"/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AA8D1FA7-E863-4CF8-8F42-8E6B8608E63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2781300"/>
            <a:ext cx="76200" cy="8382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656D9"/>
          </a:solidFill>
          <a:ln xmlns:a="http://schemas.openxmlformats.org/drawingml/2006/main" w="9525">
            <a:solidFill>
              <a:srgbClr val="2656D9"/>
            </a:solidFill>
            <a:prstDash val="solid"/>
          </a:ln>
        </p:spPr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1C7F9217-6506-4D58-B84F-F56034EE4B7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3009900"/>
            <a:ext cx="27813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12000"/>
              </a:lnSpc>
              <a:buNone/>
              <a:defRPr sz="1425" b="1">
                <a:solidFill>
                  <a:srgbClr val="14161F"/>
                </a:solidFill>
                <a:latin typeface="PingFang SC"/>
                <a:ea typeface="PingFang SC"/>
                <a:cs typeface="PingFang SC"/>
              </a:defRPr>
            </a:pPr>
            <a:r>
              <a:rPr sz="1425" b="1">
                <a:solidFill>
                  <a:srgbClr val="14161F"/>
                </a:solidFill>
                <a:latin typeface="PingFang SC"/>
                <a:ea typeface="PingFang SC"/>
                <a:cs typeface="PingFang SC"/>
              </a:rPr>
              <a:t>Research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92214817-6457-4B1D-911D-36D6639C8D3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3467100"/>
            <a:ext cx="2705100" cy="381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18832"/>
          </a:bodyPr>
          <a:lstStyle xmlns:a="http://schemas.openxmlformats.org/drawingml/2006/main"/>
          <a:p xmlns:a="http://schemas.openxmlformats.org/drawingml/2006/main">
            <a:pPr algn="l">
              <a:lnSpc>
                <a:spcPct val="118000"/>
              </a:lnSpc>
              <a:buNone/>
              <a:defRPr sz="1125" b="0">
                <a:solidFill>
                  <a:srgbClr val="394150"/>
                </a:solidFill>
                <a:latin typeface="PingFang SC"/>
                <a:ea typeface="PingFang SC"/>
                <a:cs typeface="PingFang SC"/>
              </a:defRPr>
            </a:pPr>
            <a:r>
              <a:rPr sz="1125" b="0">
                <a:solidFill>
                  <a:srgbClr val="394150"/>
                </a:solidFill>
                <a:latin typeface="PingFang SC"/>
                <a:ea typeface="PingFang SC"/>
                <a:cs typeface="PingFang SC"/>
              </a:rPr>
              <a:t>定义、来源、争议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4876BEC8-CFCC-40DB-896D-70A9A28D1D5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267200" y="2781300"/>
            <a:ext cx="3238500" cy="838200"/>
          </a:xfrm>
          <a:prstGeom xmlns:a="http://schemas.openxmlformats.org/drawingml/2006/main" prst="roundRect">
            <a:avLst>
              <a:gd name="adj" fmla="val 9091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DD5C8"/>
            </a:solidFill>
            <a:prstDash val="solid"/>
          </a:ln>
        </p:spPr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ECB80954-8DF9-41E9-B245-D69EAC492FD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267200" y="2781300"/>
            <a:ext cx="76200" cy="8382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E8F86"/>
          </a:solidFill>
          <a:ln xmlns:a="http://schemas.openxmlformats.org/drawingml/2006/main" w="9525">
            <a:solidFill>
              <a:srgbClr val="0E8F86"/>
            </a:solidFill>
            <a:prstDash val="solid"/>
          </a:ln>
        </p:spPr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0090889E-52CB-439B-8971-6913CF7F3EF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533900" y="3009900"/>
            <a:ext cx="27813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12000"/>
              </a:lnSpc>
              <a:buNone/>
              <a:defRPr sz="1425" b="1">
                <a:solidFill>
                  <a:srgbClr val="14161F"/>
                </a:solidFill>
                <a:latin typeface="PingFang SC"/>
                <a:ea typeface="PingFang SC"/>
                <a:cs typeface="PingFang SC"/>
              </a:defRPr>
            </a:pPr>
            <a:r>
              <a:rPr sz="1425" b="1">
                <a:solidFill>
                  <a:srgbClr val="14161F"/>
                </a:solidFill>
                <a:latin typeface="PingFang SC"/>
                <a:ea typeface="PingFang SC"/>
                <a:cs typeface="PingFang SC"/>
              </a:rPr>
              <a:t>Course</a:t>
            </a:r>
          </a:p>
        </p:txBody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C19F4FBE-BCB0-49AB-A6D2-0352D952E70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533900" y="3467100"/>
            <a:ext cx="2705100" cy="381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18832"/>
          </a:bodyPr>
          <a:lstStyle xmlns:a="http://schemas.openxmlformats.org/drawingml/2006/main"/>
          <a:p xmlns:a="http://schemas.openxmlformats.org/drawingml/2006/main">
            <a:pPr algn="l">
              <a:lnSpc>
                <a:spcPct val="118000"/>
              </a:lnSpc>
              <a:buNone/>
              <a:defRPr sz="1125" b="0">
                <a:solidFill>
                  <a:srgbClr val="394150"/>
                </a:solidFill>
                <a:latin typeface="PingFang SC"/>
                <a:ea typeface="PingFang SC"/>
                <a:cs typeface="PingFang SC"/>
              </a:defRPr>
            </a:pPr>
            <a:r>
              <a:rPr sz="1125" b="0">
                <a:solidFill>
                  <a:srgbClr val="394150"/>
                </a:solidFill>
                <a:latin typeface="PingFang SC"/>
                <a:ea typeface="PingFang SC"/>
                <a:cs typeface="PingFang SC"/>
              </a:rPr>
              <a:t>大纲和讲稿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DC00B140-5C0F-44A6-BF4A-E62102F9BD1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981950" y="2781300"/>
            <a:ext cx="3238500" cy="838200"/>
          </a:xfrm>
          <a:prstGeom xmlns:a="http://schemas.openxmlformats.org/drawingml/2006/main" prst="roundRect">
            <a:avLst>
              <a:gd name="adj" fmla="val 9091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DD5C8"/>
            </a:solidFill>
            <a:prstDash val="solid"/>
          </a:ln>
        </p:spPr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9E2F6C24-BE4F-45B0-9633-80F1D631989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981950" y="2781300"/>
            <a:ext cx="76200" cy="8382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84E6A"/>
          </a:solidFill>
          <a:ln xmlns:a="http://schemas.openxmlformats.org/drawingml/2006/main" w="9525">
            <a:solidFill>
              <a:srgbClr val="D84E6A"/>
            </a:solidFill>
            <a:prstDash val="solid"/>
          </a:ln>
        </p:spPr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02CC52EE-AE5F-43C4-9755-1B7F5587282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248650" y="3009900"/>
            <a:ext cx="27813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12000"/>
              </a:lnSpc>
              <a:buNone/>
              <a:defRPr sz="1425" b="1">
                <a:solidFill>
                  <a:srgbClr val="14161F"/>
                </a:solidFill>
                <a:latin typeface="PingFang SC"/>
                <a:ea typeface="PingFang SC"/>
                <a:cs typeface="PingFang SC"/>
              </a:defRPr>
            </a:pPr>
            <a:r>
              <a:rPr sz="1425" b="1">
                <a:solidFill>
                  <a:srgbClr val="14161F"/>
                </a:solidFill>
                <a:latin typeface="PingFang SC"/>
                <a:ea typeface="PingFang SC"/>
                <a:cs typeface="PingFang SC"/>
              </a:rPr>
              <a:t>Deck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01F19047-DA14-476A-92CA-9D2C821834C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248650" y="3467100"/>
            <a:ext cx="2705100" cy="381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18832"/>
          </a:bodyPr>
          <a:lstStyle xmlns:a="http://schemas.openxmlformats.org/drawingml/2006/main"/>
          <a:p xmlns:a="http://schemas.openxmlformats.org/drawingml/2006/main">
            <a:pPr algn="l">
              <a:lnSpc>
                <a:spcPct val="118000"/>
              </a:lnSpc>
              <a:buNone/>
              <a:defRPr sz="1125" b="0">
                <a:solidFill>
                  <a:srgbClr val="394150"/>
                </a:solidFill>
                <a:latin typeface="PingFang SC"/>
                <a:ea typeface="PingFang SC"/>
                <a:cs typeface="PingFang SC"/>
              </a:defRPr>
            </a:pPr>
            <a:r>
              <a:rPr sz="1125" b="0">
                <a:solidFill>
                  <a:srgbClr val="394150"/>
                </a:solidFill>
                <a:latin typeface="PingFang SC"/>
                <a:ea typeface="PingFang SC"/>
                <a:cs typeface="PingFang SC"/>
              </a:rPr>
              <a:t>PPTX 和 PDF</a:t>
            </a:r>
          </a:p>
        </p:txBody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1474F1A1-A34D-437A-86F6-C1707DF3344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3905250"/>
            <a:ext cx="3238500" cy="838200"/>
          </a:xfrm>
          <a:prstGeom xmlns:a="http://schemas.openxmlformats.org/drawingml/2006/main" prst="roundRect">
            <a:avLst>
              <a:gd name="adj" fmla="val 9091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DD5C8"/>
            </a:solidFill>
            <a:prstDash val="solid"/>
          </a:ln>
        </p:spPr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C14E85A7-8425-47CF-B8A4-E333FCB6A94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3905250"/>
            <a:ext cx="76200" cy="8382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F8B57"/>
          </a:solidFill>
          <a:ln xmlns:a="http://schemas.openxmlformats.org/drawingml/2006/main" w="9525">
            <a:solidFill>
              <a:srgbClr val="2F8B57"/>
            </a:solidFill>
            <a:prstDash val="solid"/>
          </a:ln>
        </p:spPr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D2D96CFC-22ED-4F71-A2C5-04C6FF30579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4133850"/>
            <a:ext cx="27813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12000"/>
              </a:lnSpc>
              <a:buNone/>
              <a:defRPr sz="1425" b="1">
                <a:solidFill>
                  <a:srgbClr val="14161F"/>
                </a:solidFill>
                <a:latin typeface="PingFang SC"/>
                <a:ea typeface="PingFang SC"/>
                <a:cs typeface="PingFang SC"/>
              </a:defRPr>
            </a:pPr>
            <a:r>
              <a:rPr sz="1425" b="1">
                <a:solidFill>
                  <a:srgbClr val="14161F"/>
                </a:solidFill>
                <a:latin typeface="PingFang SC"/>
                <a:ea typeface="PingFang SC"/>
                <a:cs typeface="PingFang SC"/>
              </a:rPr>
              <a:t>Website</a:t>
            </a:r>
          </a:p>
        </p:txBody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2349C066-0B27-4583-921F-9CF8F1C8531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4591050"/>
            <a:ext cx="2705100" cy="381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18832"/>
          </a:bodyPr>
          <a:lstStyle xmlns:a="http://schemas.openxmlformats.org/drawingml/2006/main"/>
          <a:p xmlns:a="http://schemas.openxmlformats.org/drawingml/2006/main">
            <a:pPr algn="l">
              <a:lnSpc>
                <a:spcPct val="118000"/>
              </a:lnSpc>
              <a:buNone/>
              <a:defRPr sz="1125" b="0">
                <a:solidFill>
                  <a:srgbClr val="394150"/>
                </a:solidFill>
                <a:latin typeface="PingFang SC"/>
                <a:ea typeface="PingFang SC"/>
                <a:cs typeface="PingFang SC"/>
              </a:defRPr>
            </a:pPr>
            <a:r>
              <a:rPr sz="1125" b="0">
                <a:solidFill>
                  <a:srgbClr val="394150"/>
                </a:solidFill>
                <a:latin typeface="PingFang SC"/>
                <a:ea typeface="PingFang SC"/>
                <a:cs typeface="PingFang SC"/>
              </a:rPr>
              <a:t>课程页、blog、下载</a:t>
            </a:r>
          </a:p>
        </p:txBody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108A64D8-97D9-44AA-91CC-080B900BB10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267200" y="3905250"/>
            <a:ext cx="3238500" cy="838200"/>
          </a:xfrm>
          <a:prstGeom xmlns:a="http://schemas.openxmlformats.org/drawingml/2006/main" prst="roundRect">
            <a:avLst>
              <a:gd name="adj" fmla="val 9091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DD5C8"/>
            </a:solidFill>
            <a:prstDash val="solid"/>
          </a:ln>
        </p:spPr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AF381234-E25E-41EF-974D-FFF53228EC8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267200" y="3905250"/>
            <a:ext cx="76200" cy="8382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B98116"/>
          </a:solidFill>
          <a:ln xmlns:a="http://schemas.openxmlformats.org/drawingml/2006/main" w="9525">
            <a:solidFill>
              <a:srgbClr val="B98116"/>
            </a:solidFill>
            <a:prstDash val="solid"/>
          </a:ln>
        </p:spPr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323C971D-FF4C-40EA-9CE3-9E4DA52BE86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533900" y="4133850"/>
            <a:ext cx="27813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12000"/>
              </a:lnSpc>
              <a:buNone/>
              <a:defRPr sz="1425" b="1">
                <a:solidFill>
                  <a:srgbClr val="14161F"/>
                </a:solidFill>
                <a:latin typeface="PingFang SC"/>
                <a:ea typeface="PingFang SC"/>
                <a:cs typeface="PingFang SC"/>
              </a:defRPr>
            </a:pPr>
            <a:r>
              <a:rPr sz="1425" b="1">
                <a:solidFill>
                  <a:srgbClr val="14161F"/>
                </a:solidFill>
                <a:latin typeface="PingFang SC"/>
                <a:ea typeface="PingFang SC"/>
                <a:cs typeface="PingFang SC"/>
              </a:rPr>
              <a:t>WeChat</a:t>
            </a:r>
          </a:p>
        </p:txBody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8684A906-3672-4E77-B9D0-9350AF351DF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533900" y="4591050"/>
            <a:ext cx="2705100" cy="381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18832"/>
          </a:bodyPr>
          <a:lstStyle xmlns:a="http://schemas.openxmlformats.org/drawingml/2006/main"/>
          <a:p xmlns:a="http://schemas.openxmlformats.org/drawingml/2006/main">
            <a:pPr algn="l">
              <a:lnSpc>
                <a:spcPct val="118000"/>
              </a:lnSpc>
              <a:buNone/>
              <a:defRPr sz="1125" b="0">
                <a:solidFill>
                  <a:srgbClr val="394150"/>
                </a:solidFill>
                <a:latin typeface="PingFang SC"/>
                <a:ea typeface="PingFang SC"/>
                <a:cs typeface="PingFang SC"/>
              </a:defRPr>
            </a:pPr>
            <a:r>
              <a:rPr sz="1125" b="0">
                <a:solidFill>
                  <a:srgbClr val="394150"/>
                </a:solidFill>
                <a:latin typeface="PingFang SC"/>
                <a:ea typeface="PingFang SC"/>
                <a:cs typeface="PingFang SC"/>
              </a:rPr>
              <a:t>短文案、长文案、链接合集</a:t>
            </a:r>
          </a:p>
        </p:txBody>
      </p:sp>
      <p:sp>
        <p:nvSpPr>
          <p:cNvPr id="28" name="">
            <a:extLst xmlns:a="http://schemas.openxmlformats.org/drawingml/2006/main">
              <a:ext uri="{FF2B5EF4-FFF2-40B4-BE49-F238E27FC236}">
                <a16:creationId xmlns:a16="http://schemas.microsoft.com/office/drawing/2014/main" id="{ABD94376-DF06-449F-A1BB-14660BF8705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981950" y="3905250"/>
            <a:ext cx="3238500" cy="838200"/>
          </a:xfrm>
          <a:prstGeom xmlns:a="http://schemas.openxmlformats.org/drawingml/2006/main" prst="roundRect">
            <a:avLst>
              <a:gd name="adj" fmla="val 9091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DD5C8"/>
            </a:solidFill>
            <a:prstDash val="solid"/>
          </a:ln>
        </p:spPr>
      </p:sp>
      <p:sp>
        <p:nvSpPr>
          <p:cNvPr id="29" name="">
            <a:extLst xmlns:a="http://schemas.openxmlformats.org/drawingml/2006/main">
              <a:ext uri="{FF2B5EF4-FFF2-40B4-BE49-F238E27FC236}">
                <a16:creationId xmlns:a16="http://schemas.microsoft.com/office/drawing/2014/main" id="{3555D696-CB2A-4B3E-BC59-F11C9CED063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981950" y="3905250"/>
            <a:ext cx="76200" cy="8382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6D55D8"/>
          </a:solidFill>
          <a:ln xmlns:a="http://schemas.openxmlformats.org/drawingml/2006/main" w="9525">
            <a:solidFill>
              <a:srgbClr val="6D55D8"/>
            </a:solidFill>
            <a:prstDash val="solid"/>
          </a:ln>
        </p:spPr>
      </p:sp>
      <p:sp>
        <p:nvSpPr>
          <p:cNvPr id="30" name="">
            <a:extLst xmlns:a="http://schemas.openxmlformats.org/drawingml/2006/main">
              <a:ext uri="{FF2B5EF4-FFF2-40B4-BE49-F238E27FC236}">
                <a16:creationId xmlns:a16="http://schemas.microsoft.com/office/drawing/2014/main" id="{5CA7BC53-5814-4F37-9578-537CF425A7B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248650" y="4133850"/>
            <a:ext cx="27813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12000"/>
              </a:lnSpc>
              <a:buNone/>
              <a:defRPr sz="1425" b="1">
                <a:solidFill>
                  <a:srgbClr val="14161F"/>
                </a:solidFill>
                <a:latin typeface="PingFang SC"/>
                <a:ea typeface="PingFang SC"/>
                <a:cs typeface="PingFang SC"/>
              </a:defRPr>
            </a:pPr>
            <a:r>
              <a:rPr sz="1425" b="1">
                <a:solidFill>
                  <a:srgbClr val="14161F"/>
                </a:solidFill>
                <a:latin typeface="PingFang SC"/>
                <a:ea typeface="PingFang SC"/>
                <a:cs typeface="PingFang SC"/>
              </a:rPr>
              <a:t>GitHub</a:t>
            </a:r>
          </a:p>
        </p:txBody>
      </p:sp>
      <p:sp>
        <p:nvSpPr>
          <p:cNvPr id="31" name="">
            <a:extLst xmlns:a="http://schemas.openxmlformats.org/drawingml/2006/main">
              <a:ext uri="{FF2B5EF4-FFF2-40B4-BE49-F238E27FC236}">
                <a16:creationId xmlns:a16="http://schemas.microsoft.com/office/drawing/2014/main" id="{F8F29BC5-5AFF-471C-BD7E-62D69299592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248650" y="4591050"/>
            <a:ext cx="2705100" cy="381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18832"/>
          </a:bodyPr>
          <a:lstStyle xmlns:a="http://schemas.openxmlformats.org/drawingml/2006/main"/>
          <a:p xmlns:a="http://schemas.openxmlformats.org/drawingml/2006/main">
            <a:pPr algn="l">
              <a:lnSpc>
                <a:spcPct val="118000"/>
              </a:lnSpc>
              <a:buNone/>
              <a:defRPr sz="1125" b="0">
                <a:solidFill>
                  <a:srgbClr val="394150"/>
                </a:solidFill>
                <a:latin typeface="PingFang SC"/>
                <a:ea typeface="PingFang SC"/>
                <a:cs typeface="PingFang SC"/>
              </a:defRPr>
            </a:pPr>
            <a:r>
              <a:rPr sz="1125" b="0">
                <a:solidFill>
                  <a:srgbClr val="394150"/>
                </a:solidFill>
                <a:latin typeface="PingFang SC"/>
                <a:ea typeface="PingFang SC"/>
                <a:cs typeface="PingFang SC"/>
              </a:rPr>
              <a:t>资料归档和版本记录</a:t>
            </a:r>
          </a:p>
        </p:txBody>
      </p:sp>
    </p:spTree>
    <p:extLst>
      <p:ext uri="{BB962C8B-B14F-4D97-AF65-F5344CB8AC3E}">
        <p14:creationId xmlns:p14="http://schemas.microsoft.com/office/powerpoint/2010/main" val="1165512330"/>
      </p:ext>
    </p:extLst>
  </p:cSld>
</p:sld>
</file>

<file path=ppt/slides/slide9.xml><?xml version="1.0" encoding="utf-8"?>
<p:sld xmlns:p="http://schemas.openxmlformats.org/presentationml/2006/main">
  <p:cSld>
    <p:bg>
      <p:bgPr>
        <a:solidFill xmlns:a="http://schemas.openxmlformats.org/drawingml/2006/main">
          <a:srgbClr val="F8F5EF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7CCCF23D-CFD2-4FDC-9EC1-32BC80F0F00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7145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84E6A"/>
          </a:solidFill>
          <a:ln xmlns:a="http://schemas.openxmlformats.org/drawingml/2006/main" w="9525">
            <a:solidFill>
              <a:srgbClr val="D84E6A"/>
            </a:solidFill>
            <a:prstDash val="solid"/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AAB26E11-9AE4-4964-BFBD-F92F5FCA620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6238875"/>
            <a:ext cx="11087100" cy="0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9525">
            <a:solidFill>
              <a:srgbClr val="DDD5C8"/>
            </a:solidFill>
            <a:prstDash val="solid"/>
          </a:ln>
        </p:spPr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7851E3E2-743A-49D3-BE68-23119283E43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6438900"/>
            <a:ext cx="495300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12000"/>
              </a:lnSpc>
              <a:buNone/>
              <a:defRPr sz="825" b="0">
                <a:solidFill>
                  <a:srgbClr val="737B8C"/>
                </a:solidFill>
                <a:latin typeface="PingFang SC"/>
                <a:ea typeface="PingFang SC"/>
                <a:cs typeface="PingFang SC"/>
              </a:defRPr>
            </a:pPr>
            <a:r>
              <a:rPr sz="825" b="0">
                <a:solidFill>
                  <a:srgbClr val="737B8C"/>
                </a:solidFill>
                <a:latin typeface="PingFang SC"/>
                <a:ea typeface="PingFang SC"/>
                <a:cs typeface="PingFang SC"/>
              </a:rPr>
              <a:t>Vibe Marketing 入门实战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9A778D54-C3AE-48C7-999F-2C8FBD0C426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182350" y="6438900"/>
            <a:ext cx="45720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r">
              <a:lnSpc>
                <a:spcPct val="112000"/>
              </a:lnSpc>
              <a:buNone/>
              <a:defRPr sz="825" b="0">
                <a:solidFill>
                  <a:srgbClr val="737B8C"/>
                </a:solidFill>
                <a:latin typeface="PingFang SC"/>
                <a:ea typeface="PingFang SC"/>
                <a:cs typeface="PingFang SC"/>
              </a:defRPr>
            </a:pPr>
            <a:r>
              <a:rPr sz="825" b="0">
                <a:solidFill>
                  <a:srgbClr val="737B8C"/>
                </a:solidFill>
                <a:latin typeface="PingFang SC"/>
                <a:ea typeface="PingFang SC"/>
                <a:cs typeface="PingFang SC"/>
              </a:rPr>
              <a:t>09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F831BAB5-4BDF-4D40-8A1E-4E443651923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514350"/>
            <a:ext cx="819150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12000"/>
              </a:lnSpc>
              <a:buNone/>
              <a:defRPr sz="975" b="1">
                <a:solidFill>
                  <a:srgbClr val="9E2F47"/>
                </a:solidFill>
                <a:latin typeface="PingFang SC"/>
                <a:ea typeface="PingFang SC"/>
                <a:cs typeface="PingFang SC"/>
              </a:defRPr>
            </a:pPr>
            <a:r>
              <a:rPr sz="975" b="1">
                <a:solidFill>
                  <a:srgbClr val="9E2F47"/>
                </a:solidFill>
                <a:latin typeface="PingFang SC"/>
                <a:ea typeface="PingFang SC"/>
                <a:cs typeface="PingFang SC"/>
              </a:rPr>
              <a:t>Claude / Codex 怎么分工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ADBF7BFB-B67F-4C20-9898-11D719F555D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990600"/>
            <a:ext cx="7620000" cy="533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96000"/>
              </a:lnSpc>
              <a:buNone/>
              <a:defRPr sz="3300" b="1">
                <a:solidFill>
                  <a:srgbClr val="14161F"/>
                </a:solidFill>
                <a:latin typeface="PingFang SC"/>
                <a:ea typeface="PingFang SC"/>
                <a:cs typeface="PingFang SC"/>
              </a:defRPr>
            </a:pPr>
            <a:r>
              <a:rPr sz="3300" b="1">
                <a:solidFill>
                  <a:srgbClr val="14161F"/>
                </a:solidFill>
                <a:latin typeface="PingFang SC"/>
                <a:ea typeface="PingFang SC"/>
                <a:cs typeface="PingFang SC"/>
              </a:rPr>
              <a:t>一个偏思考，一个偏交付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4AFAD842-30CA-4AF7-B811-F69D8523A05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2152650"/>
            <a:ext cx="4953000" cy="2343150"/>
          </a:xfrm>
          <a:prstGeom xmlns:a="http://schemas.openxmlformats.org/drawingml/2006/main" prst="roundRect">
            <a:avLst>
              <a:gd name="adj" fmla="val 3252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DD5C8"/>
            </a:solidFill>
            <a:prstDash val="solid"/>
          </a:ln>
        </p:spPr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F553D921-9CA1-42AA-A6DD-4AD35DE695B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2152650"/>
            <a:ext cx="76200" cy="23431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6D55D8"/>
          </a:solidFill>
          <a:ln xmlns:a="http://schemas.openxmlformats.org/drawingml/2006/main" w="9525">
            <a:solidFill>
              <a:srgbClr val="6D55D8"/>
            </a:solidFill>
            <a:prstDash val="solid"/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8D70735F-9DD2-4BF4-B652-FBE6C36D04F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2381250"/>
            <a:ext cx="44958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12000"/>
              </a:lnSpc>
              <a:buNone/>
              <a:defRPr sz="1425" b="1">
                <a:solidFill>
                  <a:srgbClr val="14161F"/>
                </a:solidFill>
                <a:latin typeface="PingFang SC"/>
                <a:ea typeface="PingFang SC"/>
                <a:cs typeface="PingFang SC"/>
              </a:defRPr>
            </a:pPr>
            <a:r>
              <a:rPr sz="1425" b="1">
                <a:solidFill>
                  <a:srgbClr val="14161F"/>
                </a:solidFill>
                <a:latin typeface="PingFang SC"/>
                <a:ea typeface="PingFang SC"/>
                <a:cs typeface="PingFang SC"/>
              </a:rPr>
              <a:t>Claude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C2FAA4DD-8FEC-4C9E-9C24-B8833E001FF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2838450"/>
            <a:ext cx="4419600" cy="1543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18000"/>
              </a:lnSpc>
              <a:buNone/>
              <a:defRPr sz="1125" b="0">
                <a:solidFill>
                  <a:srgbClr val="394150"/>
                </a:solidFill>
                <a:latin typeface="PingFang SC"/>
                <a:ea typeface="PingFang SC"/>
                <a:cs typeface="PingFang SC"/>
              </a:defRPr>
            </a:pPr>
            <a:r>
              <a:rPr sz="1125" b="0">
                <a:solidFill>
                  <a:srgbClr val="394150"/>
                </a:solidFill>
                <a:latin typeface="PingFang SC"/>
                <a:ea typeface="PingFang SC"/>
                <a:cs typeface="PingFang SC"/>
              </a:rPr>
              <a:t>适合整理想法、改写语气、做用户洞察、形成课程讲法、打磨文案和 FAQ。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406693F0-B87A-467F-A0EF-3127BFB342F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91250" y="2152650"/>
            <a:ext cx="4953000" cy="2343150"/>
          </a:xfrm>
          <a:prstGeom xmlns:a="http://schemas.openxmlformats.org/drawingml/2006/main" prst="roundRect">
            <a:avLst>
              <a:gd name="adj" fmla="val 3252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DD5C8"/>
            </a:solidFill>
            <a:prstDash val="solid"/>
          </a:ln>
        </p:spPr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F681C96D-43A8-448D-880E-B7F3A60249C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91250" y="2152650"/>
            <a:ext cx="76200" cy="23431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656D9"/>
          </a:solidFill>
          <a:ln xmlns:a="http://schemas.openxmlformats.org/drawingml/2006/main" w="9525">
            <a:solidFill>
              <a:srgbClr val="2656D9"/>
            </a:solidFill>
            <a:prstDash val="solid"/>
          </a:ln>
        </p:spPr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5D40CC19-4308-433C-8FD7-3A19E604724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57950" y="2381250"/>
            <a:ext cx="44958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12000"/>
              </a:lnSpc>
              <a:buNone/>
              <a:defRPr sz="1425" b="1">
                <a:solidFill>
                  <a:srgbClr val="14161F"/>
                </a:solidFill>
                <a:latin typeface="PingFang SC"/>
                <a:ea typeface="PingFang SC"/>
                <a:cs typeface="PingFang SC"/>
              </a:defRPr>
            </a:pPr>
            <a:r>
              <a:rPr sz="1425" b="1">
                <a:solidFill>
                  <a:srgbClr val="14161F"/>
                </a:solidFill>
                <a:latin typeface="PingFang SC"/>
                <a:ea typeface="PingFang SC"/>
                <a:cs typeface="PingFang SC"/>
              </a:rPr>
              <a:t>Codex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BA9B734A-F045-47D1-92AB-91839DF87A1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57950" y="2838450"/>
            <a:ext cx="4419600" cy="1543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18000"/>
              </a:lnSpc>
              <a:buNone/>
              <a:defRPr sz="1125" b="0">
                <a:solidFill>
                  <a:srgbClr val="394150"/>
                </a:solidFill>
                <a:latin typeface="PingFang SC"/>
                <a:ea typeface="PingFang SC"/>
                <a:cs typeface="PingFang SC"/>
              </a:defRPr>
            </a:pPr>
            <a:r>
              <a:rPr sz="1125" b="0">
                <a:solidFill>
                  <a:srgbClr val="394150"/>
                </a:solidFill>
                <a:latin typeface="PingFang SC"/>
                <a:ea typeface="PingFang SC"/>
                <a:cs typeface="PingFang SC"/>
              </a:rPr>
              <a:t>适合处理文件、生成 PPT/PDF、更新网站、写脚本、推 GitHub、验证链接和构建结果。</a:t>
            </a:r>
          </a:p>
        </p:txBody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24F6ED16-1922-465D-A2BB-C1A24220179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5219700"/>
            <a:ext cx="11087100" cy="495300"/>
          </a:xfrm>
          <a:prstGeom xmlns:a="http://schemas.openxmlformats.org/drawingml/2006/main" prst="roundRect">
            <a:avLst>
              <a:gd name="adj" fmla="val 15385"/>
            </a:avLst>
          </a:prstGeom>
          <a:solidFill xmlns:a="http://schemas.openxmlformats.org/drawingml/2006/main">
            <a:srgbClr val="FFF2D4"/>
          </a:solidFill>
          <a:ln xmlns:a="http://schemas.openxmlformats.org/drawingml/2006/main" w="9525">
            <a:solidFill>
              <a:srgbClr val="FFF2D4"/>
            </a:solidFill>
            <a:prstDash val="solid"/>
          </a:ln>
        </p:spPr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7D3FC396-DE11-4AAE-A00E-AF7D42ECB78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5391150"/>
            <a:ext cx="1055370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83705"/>
          </a:bodyPr>
          <a:lstStyle xmlns:a="http://schemas.openxmlformats.org/drawingml/2006/main"/>
          <a:p xmlns:a="http://schemas.openxmlformats.org/drawingml/2006/main">
            <a:pPr algn="ctr">
              <a:lnSpc>
                <a:spcPct val="112000"/>
              </a:lnSpc>
              <a:buNone/>
              <a:defRPr sz="1200" b="1">
                <a:solidFill>
                  <a:srgbClr val="79540B"/>
                </a:solidFill>
                <a:latin typeface="PingFang SC"/>
                <a:ea typeface="PingFang SC"/>
                <a:cs typeface="PingFang SC"/>
              </a:defRPr>
            </a:pPr>
            <a:r>
              <a:rPr sz="1200" b="1">
                <a:solidFill>
                  <a:srgbClr val="79540B"/>
                </a:solidFill>
                <a:latin typeface="PingFang SC"/>
                <a:ea typeface="PingFang SC"/>
                <a:cs typeface="PingFang SC"/>
              </a:rPr>
              <a:t>普通人不需要会写代码，但要会定义 goal、材料、标准、边界和停止条件。</a:t>
            </a:r>
          </a:p>
        </p:txBody>
      </p:sp>
    </p:spTree>
    <p:extLst>
      <p:ext uri="{BB962C8B-B14F-4D97-AF65-F5344CB8AC3E}">
        <p14:creationId xmlns:p14="http://schemas.microsoft.com/office/powerpoint/2010/main" val="174288973"/>
      </p:ext>
    </p:extLst>
  </p:cSld>
</p:sld>
</file>

<file path=ppt/theme/theme1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gradFill>
          <a:gsLst>
            <a:gs pos="0">
              <a:schemeClr val="phClr">
                <a:tint val="67000"/>
                <a:lumMod val="110000"/>
                <a:satMod val="105000"/>
              </a:schemeClr>
            </a:gs>
            <a:gs pos="50000">
              <a:schemeClr val="phClr">
                <a:tint val="73000"/>
                <a:lumMod val="105000"/>
                <a:satMod val="103000"/>
              </a:schemeClr>
            </a:gs>
            <a:gs pos="100000">
              <a:schemeClr val="phClr">
                <a:tint val="81000"/>
                <a:lumMod val="105000"/>
                <a:satMod val="109000"/>
              </a:schemeClr>
            </a:gs>
          </a:gsLst>
          <a:lin ang="5400000" scaled="0"/>
        </a:gradFill>
        <a:gradFill>
          <a:gsLst>
            <a:gs pos="0">
              <a:schemeClr val="phClr">
                <a:tint val="94000"/>
                <a:lumMod val="102000"/>
                <a:satMod val="103000"/>
              </a:schemeClr>
            </a:gs>
            <a:gs pos="50000">
              <a:schemeClr val="phClr">
                <a:shade val="100000"/>
                <a:lumMod val="100000"/>
                <a:satMod val="110000"/>
              </a:schemeClr>
            </a:gs>
            <a:gs pos="100000">
              <a:schemeClr val="phClr">
                <a:shade val="78000"/>
                <a:lumMod val="99000"/>
                <a:satMod val="120000"/>
              </a:schemeClr>
            </a:gs>
          </a:gsLst>
          <a:lin ang="5400000" scaled="0"/>
        </a:gra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docProps/app.xml><?xml version="1.0" encoding="utf-8"?>
<ap:Properties xmlns:ap="http://schemas.openxmlformats.org/officeDocument/2006/extended-properties">
  <ap:Application>Walnut Exporter</ap:Application>
  <ap:PresentationFormat>Converted Presentation</ap:PresentationFormat>
  <ap:Slides>0</ap:Slides>
  <ap:Notes>0</ap:Notes>
  <ap:HiddenSlides>0</ap:HiddenSlides>
  <ap:SharedDoc>false</ap:SharedDoc>
  <ap:DocSecurity>0</ap:DocSecurity>
</ap:Properties>
</file>

<file path=docProps/core.xml><?xml version="1.0" encoding="utf-8"?>
<coreProperties xmlns:dc="http://purl.org/dc/elements/1.1/" xmlns:dcterms="http://purl.org/dc/terms/" xmlns:xsi="http://www.w3.org/2001/XMLSchema-instance" xmlns="http://schemas.openxmlformats.org/package/2006/metadata/core-properties">
  <dc:creator>Walnut Exporter</dc:creator>
  <lastModifiedBy>Walnut Exporter</lastModifiedBy>
  <dc:title>Presentation</dc:title>
  <dcterms:created xsi:type="dcterms:W3CDTF">2026-06-17T18:17:05.9760000Z</dcterms:created>
  <dcterms:modified xsi:type="dcterms:W3CDTF">2026-06-17T18:17:05.9760000Z</dcterms:modified>
</coreProperties>
</file>